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9" r:id="rId5"/>
    <p:sldId id="261" r:id="rId6"/>
    <p:sldId id="270" r:id="rId7"/>
    <p:sldId id="272" r:id="rId8"/>
    <p:sldId id="271" r:id="rId9"/>
    <p:sldId id="273" r:id="rId10"/>
    <p:sldId id="274" r:id="rId11"/>
    <p:sldId id="275" r:id="rId12"/>
    <p:sldId id="276" r:id="rId13"/>
    <p:sldId id="277" r:id="rId14"/>
    <p:sldId id="278" r:id="rId15"/>
    <p:sldId id="279" r:id="rId16"/>
    <p:sldId id="281" r:id="rId17"/>
    <p:sldId id="282" r:id="rId18"/>
    <p:sldId id="280" r:id="rId19"/>
    <p:sldId id="283" r:id="rId20"/>
    <p:sldId id="265" r:id="rId21"/>
    <p:sldId id="264" r:id="rId22"/>
    <p:sldId id="284" r:id="rId2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74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p:scale>
          <a:sx n="50" d="100"/>
          <a:sy n="50" d="100"/>
        </p:scale>
        <p:origin x="754"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s">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ctrTitle"/>
          </p:nvPr>
        </p:nvSpPr>
        <p:spPr>
          <a:xfrm>
            <a:off x="838200" y="1587336"/>
            <a:ext cx="10515600" cy="999676"/>
          </a:xfrm>
          <a:prstGeom prst="rect">
            <a:avLst/>
          </a:prstGeom>
        </p:spPr>
        <p:txBody>
          <a:bodyPr anchor="ctr"/>
          <a:lstStyle>
            <a:lvl1pPr algn="ctr">
              <a:defRPr sz="3600"/>
            </a:lvl1pPr>
          </a:lstStyle>
          <a:p>
            <a:r>
              <a:rPr lang="de-DE" dirty="0"/>
              <a:t>Titelmasterformat durch Klicken bearbeiten</a:t>
            </a:r>
          </a:p>
        </p:txBody>
      </p:sp>
      <p:sp>
        <p:nvSpPr>
          <p:cNvPr id="3" name="Untertitel 2"/>
          <p:cNvSpPr>
            <a:spLocks noGrp="1"/>
          </p:cNvSpPr>
          <p:nvPr>
            <p:ph type="subTitle" idx="1"/>
          </p:nvPr>
        </p:nvSpPr>
        <p:spPr>
          <a:xfrm>
            <a:off x="838200" y="2732329"/>
            <a:ext cx="10551543" cy="1090434"/>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5" name="Fußzeilenplatzhalter 4"/>
          <p:cNvSpPr>
            <a:spLocks noGrp="1"/>
          </p:cNvSpPr>
          <p:nvPr>
            <p:ph type="ftr" sz="quarter" idx="11"/>
          </p:nvPr>
        </p:nvSpPr>
        <p:spPr>
          <a:xfrm>
            <a:off x="4038600" y="6356350"/>
            <a:ext cx="4114800" cy="365125"/>
          </a:xfrm>
          <a:prstGeom prst="rect">
            <a:avLst/>
          </a:prstGeom>
        </p:spPr>
        <p:txBody>
          <a:bodyPr/>
          <a:lstStyle/>
          <a:p>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‹Nº›</a:t>
            </a:fld>
            <a:endParaRPr lang="de-DE" dirty="0"/>
          </a:p>
        </p:txBody>
      </p:sp>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3409" y="441700"/>
            <a:ext cx="809378" cy="707991"/>
          </a:xfrm>
          <a:prstGeom prst="rect">
            <a:avLst/>
          </a:prstGeom>
        </p:spPr>
      </p:pic>
      <p:pic>
        <p:nvPicPr>
          <p:cNvPr id="7" name="Grafik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5518" y="298159"/>
            <a:ext cx="1296539" cy="1001871"/>
          </a:xfrm>
          <a:prstGeom prst="rect">
            <a:avLst/>
          </a:prstGeom>
        </p:spPr>
      </p:pic>
      <p:pic>
        <p:nvPicPr>
          <p:cNvPr id="10" name="Grafik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19346" y="255414"/>
            <a:ext cx="1634454" cy="1076508"/>
          </a:xfrm>
          <a:prstGeom prst="rect">
            <a:avLst/>
          </a:prstGeom>
        </p:spPr>
      </p:pic>
    </p:spTree>
    <p:extLst>
      <p:ext uri="{BB962C8B-B14F-4D97-AF65-F5344CB8AC3E}">
        <p14:creationId xmlns:p14="http://schemas.microsoft.com/office/powerpoint/2010/main" val="3633917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A">
    <p:bg>
      <p:bgRef idx="1001">
        <a:schemeClr val="bg1"/>
      </p:bgRef>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‹Nº›</a:t>
            </a:fld>
            <a:endParaRPr lang="de-DE" dirty="0"/>
          </a:p>
        </p:txBody>
      </p:sp>
      <p:sp>
        <p:nvSpPr>
          <p:cNvPr id="10" name="Titel 9"/>
          <p:cNvSpPr>
            <a:spLocks noGrp="1"/>
          </p:cNvSpPr>
          <p:nvPr>
            <p:ph type="title"/>
          </p:nvPr>
        </p:nvSpPr>
        <p:spPr>
          <a:xfrm>
            <a:off x="0" y="1"/>
            <a:ext cx="12192000" cy="698740"/>
          </a:xfrm>
          <a:prstGeom prst="rect">
            <a:avLst/>
          </a:prstGeom>
          <a:noFill/>
        </p:spPr>
        <p:txBody>
          <a:bodyPr anchor="ctr"/>
          <a:lstStyle>
            <a:lvl1pPr>
              <a:defRPr sz="1600" b="1">
                <a:solidFill>
                  <a:schemeClr val="bg1"/>
                </a:solidFill>
              </a:defRPr>
            </a:lvl1pPr>
          </a:lstStyle>
          <a:p>
            <a:r>
              <a:rPr lang="de-DE" dirty="0"/>
              <a:t>Titelmasterformat durch Klicken bearbeiten</a:t>
            </a:r>
          </a:p>
        </p:txBody>
      </p:sp>
      <p:sp>
        <p:nvSpPr>
          <p:cNvPr id="8" name="Inhaltsplatzhalter 2"/>
          <p:cNvSpPr>
            <a:spLocks noGrp="1"/>
          </p:cNvSpPr>
          <p:nvPr>
            <p:ph idx="1"/>
          </p:nvPr>
        </p:nvSpPr>
        <p:spPr>
          <a:xfrm>
            <a:off x="0" y="698741"/>
            <a:ext cx="12192000" cy="532249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535572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B">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5" name="Foliennummernplatzhalter 4"/>
          <p:cNvSpPr>
            <a:spLocks noGrp="1"/>
          </p:cNvSpPr>
          <p:nvPr>
            <p:ph type="sldNum" sz="quarter" idx="12"/>
          </p:nvPr>
        </p:nvSpPr>
        <p:spPr/>
        <p:txBody>
          <a:bodyPr/>
          <a:lstStyle/>
          <a:p>
            <a:fld id="{7A7D99BE-BF90-431E-985F-ADA52F92C54C}" type="slidenum">
              <a:rPr lang="de-DE" smtClean="0"/>
              <a:t>‹Nº›</a:t>
            </a:fld>
            <a:endParaRPr lang="de-DE" dirty="0"/>
          </a:p>
        </p:txBody>
      </p:sp>
      <p:sp>
        <p:nvSpPr>
          <p:cNvPr id="6" name="Rechteck 5"/>
          <p:cNvSpPr/>
          <p:nvPr userDrawn="1"/>
        </p:nvSpPr>
        <p:spPr>
          <a:xfrm>
            <a:off x="0" y="0"/>
            <a:ext cx="12192000" cy="6021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9"/>
          <p:cNvSpPr>
            <a:spLocks noGrp="1"/>
          </p:cNvSpPr>
          <p:nvPr>
            <p:ph type="title"/>
          </p:nvPr>
        </p:nvSpPr>
        <p:spPr>
          <a:xfrm>
            <a:off x="0" y="1"/>
            <a:ext cx="12192000" cy="698740"/>
          </a:xfrm>
          <a:prstGeom prst="rect">
            <a:avLst/>
          </a:prstGeom>
        </p:spPr>
        <p:txBody>
          <a:bodyPr anchor="ctr"/>
          <a:lstStyle>
            <a:lvl1pPr>
              <a:defRPr sz="1600" b="1">
                <a:solidFill>
                  <a:schemeClr val="tx1"/>
                </a:solidFill>
              </a:defRPr>
            </a:lvl1pPr>
          </a:lstStyle>
          <a:p>
            <a:r>
              <a:rPr lang="de-DE" dirty="0"/>
              <a:t>Titelmasterformat durch Klicken bearbeiten</a:t>
            </a:r>
          </a:p>
        </p:txBody>
      </p:sp>
      <p:sp>
        <p:nvSpPr>
          <p:cNvPr id="8" name="Inhaltsplatzhalter 2"/>
          <p:cNvSpPr>
            <a:spLocks noGrp="1"/>
          </p:cNvSpPr>
          <p:nvPr>
            <p:ph idx="1"/>
          </p:nvPr>
        </p:nvSpPr>
        <p:spPr>
          <a:xfrm>
            <a:off x="0" y="698741"/>
            <a:ext cx="12192000" cy="532249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368116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‹Nº›</a:t>
            </a:fld>
            <a:endParaRPr lang="de-DE" dirty="0"/>
          </a:p>
        </p:txBody>
      </p:sp>
      <p:sp>
        <p:nvSpPr>
          <p:cNvPr id="8" name="Bildplatzhalter 7"/>
          <p:cNvSpPr>
            <a:spLocks noGrp="1"/>
          </p:cNvSpPr>
          <p:nvPr>
            <p:ph type="pic" sz="quarter" idx="13"/>
          </p:nvPr>
        </p:nvSpPr>
        <p:spPr>
          <a:xfrm>
            <a:off x="1326620" y="698741"/>
            <a:ext cx="9538760" cy="5365553"/>
          </a:xfrm>
          <a:prstGeom prst="rect">
            <a:avLst/>
          </a:prstGeom>
        </p:spPr>
        <p:txBody>
          <a:bodyPr/>
          <a:lstStyle/>
          <a:p>
            <a:endParaRPr lang="de-DE"/>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797504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ov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‹Nº›</a:t>
            </a:fld>
            <a:endParaRPr lang="de-DE" dirty="0"/>
          </a:p>
        </p:txBody>
      </p:sp>
      <p:sp>
        <p:nvSpPr>
          <p:cNvPr id="3" name="Medienplatzhalter 2"/>
          <p:cNvSpPr>
            <a:spLocks noGrp="1"/>
          </p:cNvSpPr>
          <p:nvPr>
            <p:ph type="media" sz="quarter" idx="13"/>
          </p:nvPr>
        </p:nvSpPr>
        <p:spPr>
          <a:xfrm>
            <a:off x="1343025" y="698741"/>
            <a:ext cx="9505951" cy="5347098"/>
          </a:xfrm>
          <a:prstGeom prst="rect">
            <a:avLst/>
          </a:prstGeom>
        </p:spPr>
        <p:txBody>
          <a:bodyPr/>
          <a:lstStyle/>
          <a:p>
            <a:endParaRPr lang="de-DE"/>
          </a:p>
        </p:txBody>
      </p:sp>
      <p:sp>
        <p:nvSpPr>
          <p:cNvPr id="7"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62608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Picture">
    <p:spTree>
      <p:nvGrpSpPr>
        <p:cNvPr id="1" name=""/>
        <p:cNvGrpSpPr/>
        <p:nvPr/>
      </p:nvGrpSpPr>
      <p:grpSpPr>
        <a:xfrm>
          <a:off x="0" y="0"/>
          <a:ext cx="0" cy="0"/>
          <a:chOff x="0" y="0"/>
          <a:chExt cx="0" cy="0"/>
        </a:xfrm>
      </p:grpSpPr>
      <p:sp>
        <p:nvSpPr>
          <p:cNvPr id="5" name="Datumsplatzhalter 4"/>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7" name="Foliennummernplatzhalter 6"/>
          <p:cNvSpPr>
            <a:spLocks noGrp="1"/>
          </p:cNvSpPr>
          <p:nvPr>
            <p:ph type="sldNum" sz="quarter" idx="12"/>
          </p:nvPr>
        </p:nvSpPr>
        <p:spPr/>
        <p:txBody>
          <a:bodyPr/>
          <a:lstStyle/>
          <a:p>
            <a:fld id="{7A7D99BE-BF90-431E-985F-ADA52F92C54C}" type="slidenum">
              <a:rPr lang="de-DE" smtClean="0"/>
              <a:t>‹Nº›</a:t>
            </a:fld>
            <a:endParaRPr lang="de-DE" dirty="0"/>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
        <p:nvSpPr>
          <p:cNvPr id="10" name="Inhaltsplatzhalter 2"/>
          <p:cNvSpPr>
            <a:spLocks noGrp="1"/>
          </p:cNvSpPr>
          <p:nvPr>
            <p:ph idx="1"/>
          </p:nvPr>
        </p:nvSpPr>
        <p:spPr>
          <a:xfrm>
            <a:off x="1" y="1069675"/>
            <a:ext cx="7599872" cy="510728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1"/>
          <p:cNvSpPr>
            <a:spLocks noGrp="1"/>
          </p:cNvSpPr>
          <p:nvPr>
            <p:ph type="pic" sz="quarter" idx="13"/>
          </p:nvPr>
        </p:nvSpPr>
        <p:spPr>
          <a:xfrm>
            <a:off x="7599873" y="1069674"/>
            <a:ext cx="4592127" cy="5107289"/>
          </a:xfrm>
          <a:prstGeom prst="rect">
            <a:avLst/>
          </a:prstGeom>
          <a:solidFill>
            <a:schemeClr val="bg1"/>
          </a:solidFill>
        </p:spPr>
        <p:txBody>
          <a:bodyPr/>
          <a:lstStyle/>
          <a:p>
            <a:endParaRPr lang="de-DE"/>
          </a:p>
        </p:txBody>
      </p:sp>
    </p:spTree>
    <p:extLst>
      <p:ext uri="{BB962C8B-B14F-4D97-AF65-F5344CB8AC3E}">
        <p14:creationId xmlns:p14="http://schemas.microsoft.com/office/powerpoint/2010/main" val="279007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Graph">
    <p:spTree>
      <p:nvGrpSpPr>
        <p:cNvPr id="1" name=""/>
        <p:cNvGrpSpPr/>
        <p:nvPr/>
      </p:nvGrpSpPr>
      <p:grpSpPr>
        <a:xfrm>
          <a:off x="0" y="0"/>
          <a:ext cx="0" cy="0"/>
          <a:chOff x="0" y="0"/>
          <a:chExt cx="0" cy="0"/>
        </a:xfrm>
      </p:grpSpPr>
      <p:sp>
        <p:nvSpPr>
          <p:cNvPr id="5" name="Datumsplatzhalter 4"/>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7" name="Foliennummernplatzhalter 6"/>
          <p:cNvSpPr>
            <a:spLocks noGrp="1"/>
          </p:cNvSpPr>
          <p:nvPr>
            <p:ph type="sldNum" sz="quarter" idx="12"/>
          </p:nvPr>
        </p:nvSpPr>
        <p:spPr/>
        <p:txBody>
          <a:bodyPr/>
          <a:lstStyle/>
          <a:p>
            <a:fld id="{7A7D99BE-BF90-431E-985F-ADA52F92C54C}" type="slidenum">
              <a:rPr lang="de-DE" smtClean="0"/>
              <a:t>‹Nº›</a:t>
            </a:fld>
            <a:endParaRPr lang="de-DE" dirty="0"/>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
        <p:nvSpPr>
          <p:cNvPr id="10" name="Inhaltsplatzhalter 2"/>
          <p:cNvSpPr>
            <a:spLocks noGrp="1"/>
          </p:cNvSpPr>
          <p:nvPr>
            <p:ph idx="1"/>
          </p:nvPr>
        </p:nvSpPr>
        <p:spPr>
          <a:xfrm>
            <a:off x="1" y="1069675"/>
            <a:ext cx="7599872" cy="510728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Diagrammplatzhalter 2"/>
          <p:cNvSpPr>
            <a:spLocks noGrp="1"/>
          </p:cNvSpPr>
          <p:nvPr>
            <p:ph type="chart" sz="quarter" idx="13"/>
          </p:nvPr>
        </p:nvSpPr>
        <p:spPr>
          <a:xfrm>
            <a:off x="7599363" y="1069675"/>
            <a:ext cx="4592637" cy="5107288"/>
          </a:xfrm>
          <a:prstGeom prst="rect">
            <a:avLst/>
          </a:prstGeom>
          <a:solidFill>
            <a:schemeClr val="bg1"/>
          </a:solidFill>
        </p:spPr>
        <p:txBody>
          <a:bodyPr/>
          <a:lstStyle/>
          <a:p>
            <a:endParaRPr lang="de-DE"/>
          </a:p>
        </p:txBody>
      </p:sp>
    </p:spTree>
    <p:extLst>
      <p:ext uri="{BB962C8B-B14F-4D97-AF65-F5344CB8AC3E}">
        <p14:creationId xmlns:p14="http://schemas.microsoft.com/office/powerpoint/2010/main" val="29280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pty Slide + Title">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5" name="Foliennummernplatzhalter 4"/>
          <p:cNvSpPr>
            <a:spLocks noGrp="1"/>
          </p:cNvSpPr>
          <p:nvPr>
            <p:ph type="sldNum" sz="quarter" idx="12"/>
          </p:nvPr>
        </p:nvSpPr>
        <p:spPr/>
        <p:txBody>
          <a:bodyPr/>
          <a:lstStyle/>
          <a:p>
            <a:fld id="{7A7D99BE-BF90-431E-985F-ADA52F92C54C}" type="slidenum">
              <a:rPr lang="de-DE" smtClean="0"/>
              <a:t>‹Nº›</a:t>
            </a:fld>
            <a:endParaRPr lang="de-DE" dirty="0"/>
          </a:p>
        </p:txBody>
      </p:sp>
      <p:sp>
        <p:nvSpPr>
          <p:cNvPr id="7"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3908844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20.06.2025</a:t>
            </a:fld>
            <a:endParaRPr lang="de-DE" dirty="0"/>
          </a:p>
        </p:txBody>
      </p:sp>
      <p:sp>
        <p:nvSpPr>
          <p:cNvPr id="4" name="Foliennummernplatzhalter 3"/>
          <p:cNvSpPr>
            <a:spLocks noGrp="1"/>
          </p:cNvSpPr>
          <p:nvPr>
            <p:ph type="sldNum" sz="quarter" idx="12"/>
          </p:nvPr>
        </p:nvSpPr>
        <p:spPr/>
        <p:txBody>
          <a:bodyPr/>
          <a:lstStyle/>
          <a:p>
            <a:fld id="{7A7D99BE-BF90-431E-985F-ADA52F92C54C}" type="slidenum">
              <a:rPr lang="de-DE" smtClean="0"/>
              <a:t>‹Nº›</a:t>
            </a:fld>
            <a:endParaRPr lang="de-DE" dirty="0"/>
          </a:p>
        </p:txBody>
      </p:sp>
    </p:spTree>
    <p:extLst>
      <p:ext uri="{BB962C8B-B14F-4D97-AF65-F5344CB8AC3E}">
        <p14:creationId xmlns:p14="http://schemas.microsoft.com/office/powerpoint/2010/main" val="426180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3D4E3048-7ED4-4F85-BB76-481276F4021D}" type="slidenum">
              <a:rPr lang="de-DE" smtClean="0"/>
              <a:pPr/>
              <a:t>‹Nº›</a:t>
            </a:fld>
            <a:endParaRPr lang="de-DE" dirty="0"/>
          </a:p>
        </p:txBody>
      </p:sp>
      <p:pic>
        <p:nvPicPr>
          <p:cNvPr id="5" name="Grafik 4"/>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687224" y="6335055"/>
            <a:ext cx="466099" cy="407713"/>
          </a:xfrm>
          <a:prstGeom prst="rect">
            <a:avLst/>
          </a:prstGeom>
        </p:spPr>
      </p:pic>
      <p:pic>
        <p:nvPicPr>
          <p:cNvPr id="8" name="Grafik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22680" y="6250436"/>
            <a:ext cx="746641" cy="576950"/>
          </a:xfrm>
          <a:prstGeom prst="rect">
            <a:avLst/>
          </a:prstGeom>
        </p:spPr>
      </p:pic>
      <p:pic>
        <p:nvPicPr>
          <p:cNvPr id="9" name="Grafik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37204" y="6228945"/>
            <a:ext cx="941238" cy="619932"/>
          </a:xfrm>
          <a:prstGeom prst="rect">
            <a:avLst/>
          </a:prstGeom>
        </p:spPr>
      </p:pic>
    </p:spTree>
    <p:extLst>
      <p:ext uri="{BB962C8B-B14F-4D97-AF65-F5344CB8AC3E}">
        <p14:creationId xmlns:p14="http://schemas.microsoft.com/office/powerpoint/2010/main" val="558219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1" r:id="rId4"/>
    <p:sldLayoutId id="2147483657" r:id="rId5"/>
    <p:sldLayoutId id="2147483652" r:id="rId6"/>
    <p:sldLayoutId id="2147483658" r:id="rId7"/>
    <p:sldLayoutId id="2147483654" r:id="rId8"/>
    <p:sldLayoutId id="2147483655" r:id="rId9"/>
  </p:sldLayoutIdLst>
  <p:txStyles>
    <p:titleStyle>
      <a:lvl1pPr algn="l" defTabSz="914400" rtl="0" eaLnBrk="1" latinLnBrk="0" hangingPunct="1">
        <a:lnSpc>
          <a:spcPct val="90000"/>
        </a:lnSpc>
        <a:spcBef>
          <a:spcPct val="0"/>
        </a:spcBef>
        <a:buNone/>
        <a:defRPr sz="44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390" y="423893"/>
            <a:ext cx="3601219" cy="3150114"/>
          </a:xfrm>
          <a:prstGeom prst="rect">
            <a:avLst/>
          </a:prstGeom>
        </p:spPr>
      </p:pic>
      <p:sp>
        <p:nvSpPr>
          <p:cNvPr id="5" name="Abgerundetes Rechteck 4"/>
          <p:cNvSpPr/>
          <p:nvPr/>
        </p:nvSpPr>
        <p:spPr>
          <a:xfrm>
            <a:off x="2991395" y="5269761"/>
            <a:ext cx="6209211" cy="754978"/>
          </a:xfrm>
          <a:prstGeom prst="round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23-25 June 2025, Berlin</a:t>
            </a:r>
          </a:p>
        </p:txBody>
      </p:sp>
      <p:sp>
        <p:nvSpPr>
          <p:cNvPr id="3" name="Textfeld 2"/>
          <p:cNvSpPr txBox="1"/>
          <p:nvPr/>
        </p:nvSpPr>
        <p:spPr>
          <a:xfrm>
            <a:off x="2372532" y="3711844"/>
            <a:ext cx="7446936" cy="1323439"/>
          </a:xfrm>
          <a:prstGeom prst="rect">
            <a:avLst/>
          </a:prstGeom>
          <a:noFill/>
        </p:spPr>
        <p:txBody>
          <a:bodyPr wrap="square" rtlCol="0">
            <a:spAutoFit/>
          </a:bodyPr>
          <a:lstStyle/>
          <a:p>
            <a:pPr algn="ctr"/>
            <a:r>
              <a:rPr lang="de-DE" sz="8000" b="1" dirty="0">
                <a:solidFill>
                  <a:schemeClr val="bg2"/>
                </a:solidFill>
              </a:rPr>
              <a:t>Welcome!</a:t>
            </a:r>
          </a:p>
        </p:txBody>
      </p:sp>
    </p:spTree>
    <p:extLst>
      <p:ext uri="{BB962C8B-B14F-4D97-AF65-F5344CB8AC3E}">
        <p14:creationId xmlns:p14="http://schemas.microsoft.com/office/powerpoint/2010/main" val="1229579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38200" y="2929162"/>
            <a:ext cx="10515600" cy="999676"/>
          </a:xfrm>
        </p:spPr>
        <p:txBody>
          <a:bodyPr/>
          <a:lstStyle/>
          <a:p>
            <a:r>
              <a:rPr lang="es-ES" sz="4800" b="1" dirty="0">
                <a:solidFill>
                  <a:schemeClr val="bg2"/>
                </a:solidFill>
              </a:rPr>
              <a:t>Regional report Europe</a:t>
            </a:r>
          </a:p>
        </p:txBody>
      </p:sp>
    </p:spTree>
    <p:extLst>
      <p:ext uri="{BB962C8B-B14F-4D97-AF65-F5344CB8AC3E}">
        <p14:creationId xmlns:p14="http://schemas.microsoft.com/office/powerpoint/2010/main" val="128949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AA438625-C6BA-4262-9887-C895E4E07105}"/>
              </a:ext>
            </a:extLst>
          </p:cNvPr>
          <p:cNvPicPr>
            <a:picLocks noGrp="1" noChangeAspect="1"/>
          </p:cNvPicPr>
          <p:nvPr>
            <p:ph idx="4294967295"/>
          </p:nvPr>
        </p:nvPicPr>
        <p:blipFill>
          <a:blip r:embed="rId2"/>
          <a:stretch>
            <a:fillRect/>
          </a:stretch>
        </p:blipFill>
        <p:spPr>
          <a:xfrm>
            <a:off x="674369" y="1342451"/>
            <a:ext cx="10300335" cy="4607851"/>
          </a:xfrm>
          <a:prstGeom prst="rect">
            <a:avLst/>
          </a:prstGeom>
        </p:spPr>
      </p:pic>
      <p:sp>
        <p:nvSpPr>
          <p:cNvPr id="3" name="Titel 2"/>
          <p:cNvSpPr>
            <a:spLocks noGrp="1"/>
          </p:cNvSpPr>
          <p:nvPr>
            <p:ph type="title"/>
          </p:nvPr>
        </p:nvSpPr>
        <p:spPr/>
        <p:txBody>
          <a:bodyPr/>
          <a:lstStyle/>
          <a:p>
            <a:endParaRPr lang="de-DE" dirty="0"/>
          </a:p>
        </p:txBody>
      </p:sp>
    </p:spTree>
    <p:extLst>
      <p:ext uri="{BB962C8B-B14F-4D97-AF65-F5344CB8AC3E}">
        <p14:creationId xmlns:p14="http://schemas.microsoft.com/office/powerpoint/2010/main" val="4227048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4A03FFE-4D30-4F77-B44A-56F1F09C69E4}"/>
              </a:ext>
            </a:extLst>
          </p:cNvPr>
          <p:cNvPicPr>
            <a:picLocks noGrp="1" noChangeAspect="1"/>
          </p:cNvPicPr>
          <p:nvPr>
            <p:ph idx="1"/>
          </p:nvPr>
        </p:nvPicPr>
        <p:blipFill>
          <a:blip r:embed="rId2"/>
          <a:stretch>
            <a:fillRect/>
          </a:stretch>
        </p:blipFill>
        <p:spPr>
          <a:xfrm flipH="1">
            <a:off x="12583546" y="1291590"/>
            <a:ext cx="174836" cy="137159"/>
          </a:xfrm>
          <a:prstGeom prst="rect">
            <a:avLst/>
          </a:prstGeom>
        </p:spPr>
      </p:pic>
      <p:sp>
        <p:nvSpPr>
          <p:cNvPr id="5" name="CuadroTexto 4">
            <a:extLst>
              <a:ext uri="{FF2B5EF4-FFF2-40B4-BE49-F238E27FC236}">
                <a16:creationId xmlns:a16="http://schemas.microsoft.com/office/drawing/2014/main" id="{01AC4A51-48C7-4B1D-A4ED-1E490780AA08}"/>
              </a:ext>
            </a:extLst>
          </p:cNvPr>
          <p:cNvSpPr txBox="1"/>
          <p:nvPr/>
        </p:nvSpPr>
        <p:spPr>
          <a:xfrm>
            <a:off x="163830" y="698740"/>
            <a:ext cx="11864340" cy="4708981"/>
          </a:xfrm>
          <a:prstGeom prst="rect">
            <a:avLst/>
          </a:prstGeom>
          <a:noFill/>
        </p:spPr>
        <p:txBody>
          <a:bodyPr wrap="square" rtlCol="0">
            <a:spAutoFit/>
          </a:bodyPr>
          <a:lstStyle/>
          <a:p>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6713"/>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Legal and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regulatory</a:t>
            </a:r>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update</a:t>
            </a:r>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639762" indent="-285750" algn="just">
              <a:buFont typeface="Arial" panose="020B0604020202020204" pitchFamily="34" charset="0"/>
              <a:buChar char="•"/>
            </a:pPr>
            <a:r>
              <a:rPr lang="es-ES" dirty="0" err="1">
                <a:solidFill>
                  <a:schemeClr val="tx2"/>
                </a:solidFill>
                <a:latin typeface="Calibri" panose="020F0502020204030204" pitchFamily="34" charset="0"/>
                <a:ea typeface="Calibri" panose="020F0502020204030204" pitchFamily="34" charset="0"/>
                <a:cs typeface="Calibri" panose="020F0502020204030204" pitchFamily="34" charset="0"/>
              </a:rPr>
              <a:t>Law</a:t>
            </a:r>
            <a:r>
              <a:rPr lang="es-ES"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n-US" i="1" dirty="0">
                <a:solidFill>
                  <a:schemeClr val="tx2"/>
                </a:solidFill>
                <a:latin typeface="Calibri" panose="020F0502020204030204" pitchFamily="34" charset="0"/>
                <a:ea typeface="Calibri" panose="020F0502020204030204" pitchFamily="34" charset="0"/>
                <a:cs typeface="Calibri" panose="020F0502020204030204" pitchFamily="34" charset="0"/>
              </a:rPr>
              <a:t>On the Protection of Personal Data</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passed in December 2024. Commissioner’s term of office extended to seven years.</a:t>
            </a:r>
          </a:p>
          <a:p>
            <a:pPr marL="720725" indent="-366713" algn="just">
              <a:buFont typeface="Arial" panose="020B0604020202020204" pitchFamily="34" charset="0"/>
              <a:buChar char="•"/>
            </a:pPr>
            <a:endParaRPr lang="en-US"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671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Important achievements</a:t>
            </a:r>
          </a:p>
          <a:p>
            <a:pPr marL="720725" indent="-36671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Albania hosted the 15th International Conference of Information Commissioners (ICIC) in Tirana from </a:t>
            </a:r>
            <a:r>
              <a:rPr lang="pl-PL" dirty="0">
                <a:solidFill>
                  <a:schemeClr val="tx2"/>
                </a:solidFill>
                <a:latin typeface="Calibri" panose="020F0502020204030204" pitchFamily="34" charset="0"/>
                <a:ea typeface="Calibri" panose="020F0502020204030204" pitchFamily="34" charset="0"/>
                <a:cs typeface="Calibri" panose="020F0502020204030204" pitchFamily="34" charset="0"/>
              </a:rPr>
              <a:t>3 to 5 June 2024</a:t>
            </a:r>
            <a:r>
              <a:rPr lang="es-ES" dirty="0">
                <a:solidFill>
                  <a:schemeClr val="tx2"/>
                </a:solidFill>
                <a:latin typeface="Calibri" panose="020F0502020204030204" pitchFamily="34" charset="0"/>
                <a:ea typeface="Calibri" panose="020F0502020204030204" pitchFamily="34" charset="0"/>
                <a:cs typeface="Calibri" panose="020F0502020204030204" pitchFamily="34" charset="0"/>
              </a:rPr>
              <a:t>. </a:t>
            </a:r>
          </a:p>
          <a:p>
            <a:pPr marL="720725" indent="-36671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Albanian Commissioner’s Office assumed the Chair-Secretariat of ICIC in December 2024.</a:t>
            </a:r>
          </a:p>
          <a:p>
            <a:pPr marL="720725" indent="-36671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Albanian Commissioner’s Office joined Council of Europe Expert Group on Access to Information (AIG).</a:t>
            </a:r>
          </a:p>
          <a:p>
            <a:pPr marL="720725" indent="-366713" algn="just">
              <a:buFont typeface="Arial" panose="020B0604020202020204" pitchFamily="34" charset="0"/>
              <a:buChar char="•"/>
            </a:pPr>
            <a:endParaRPr lang="en-US"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671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671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Successfully lead the role of Chair and Secretariat of the International Conference of Information Commissioners (ICIC) until June 2025, and during the Berlin Conference (THANK YOU!)</a:t>
            </a:r>
          </a:p>
          <a:p>
            <a:pPr algn="just"/>
            <a:endPar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s-ES" sz="2400" dirty="0">
              <a:solidFill>
                <a:schemeClr val="tx2"/>
              </a:solidFill>
            </a:endParaRPr>
          </a:p>
        </p:txBody>
      </p:sp>
      <p:sp>
        <p:nvSpPr>
          <p:cNvPr id="13" name="Título 12">
            <a:extLst>
              <a:ext uri="{FF2B5EF4-FFF2-40B4-BE49-F238E27FC236}">
                <a16:creationId xmlns:a16="http://schemas.microsoft.com/office/drawing/2014/main" id="{1C959065-0788-4308-AD45-17C403BAEA93}"/>
              </a:ext>
            </a:extLst>
          </p:cNvPr>
          <p:cNvSpPr>
            <a:spLocks noGrp="1"/>
          </p:cNvSpPr>
          <p:nvPr>
            <p:ph type="title"/>
          </p:nvPr>
        </p:nvSpPr>
        <p:spPr>
          <a:xfrm>
            <a:off x="0" y="106401"/>
            <a:ext cx="11738610" cy="592339"/>
          </a:xfrm>
        </p:spPr>
        <p:txBody>
          <a:bodyPr/>
          <a:lstStyle/>
          <a:p>
            <a:r>
              <a:rPr lang="es-ES" sz="2800" dirty="0">
                <a:latin typeface="Calibri" panose="020F0502020204030204" pitchFamily="34" charset="0"/>
                <a:ea typeface="Calibri" panose="020F0502020204030204" pitchFamily="34" charset="0"/>
                <a:cs typeface="Calibri" panose="020F0502020204030204" pitchFamily="34" charset="0"/>
              </a:rPr>
              <a:t>  ALBANIA   </a:t>
            </a:r>
            <a:r>
              <a:rPr lang="en-US" sz="2800" dirty="0">
                <a:latin typeface="Calibri" panose="020F0502020204030204" pitchFamily="34" charset="0"/>
                <a:ea typeface="Calibri" panose="020F0502020204030204" pitchFamily="34" charset="0"/>
                <a:cs typeface="Calibri" panose="020F0502020204030204" pitchFamily="34" charset="0"/>
              </a:rPr>
              <a:t>Information and Data Protection Commissioner</a:t>
            </a:r>
            <a:endParaRPr lang="es-E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5385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2800" dirty="0">
                <a:latin typeface="Calibri" panose="020F0502020204030204" pitchFamily="34" charset="0"/>
                <a:ea typeface="Calibri" panose="020F0502020204030204" pitchFamily="34" charset="0"/>
                <a:cs typeface="Calibri" panose="020F0502020204030204" pitchFamily="34" charset="0"/>
              </a:rPr>
              <a:t>   CROATIA      </a:t>
            </a:r>
            <a:r>
              <a:rPr lang="en-US" sz="2800" dirty="0">
                <a:latin typeface="Calibri" panose="020F0502020204030204" pitchFamily="34" charset="0"/>
                <a:ea typeface="Calibri" panose="020F0502020204030204" pitchFamily="34" charset="0"/>
                <a:cs typeface="Calibri" panose="020F0502020204030204" pitchFamily="34" charset="0"/>
              </a:rPr>
              <a:t>The Information Commissioner of the Republic of Croatia</a:t>
            </a:r>
            <a:endParaRPr lang="de-DE" sz="28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582930"/>
            <a:ext cx="12192000" cy="543830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tab pos="11750675" algn="l"/>
              </a:tabLst>
              <a:defRPr/>
            </a:pP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Legal and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regulatory</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update</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11750675" algn="l"/>
              </a:tabLst>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Amendments to the Law on the right to access information are currently under way and expected to be adopted by the end of 2025 </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after </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an in-depth evaluation of the Law conducted as part of a project implemented within the framework of the National Recovery and Resilience Plan.</a:t>
            </a:r>
          </a:p>
          <a:p>
            <a:pPr marL="720725" marR="0" lvl="0" indent="-360363" algn="just" defTabSz="914400" rtl="0" eaLnBrk="1" fontAlgn="auto" latinLnBrk="0" hangingPunct="1">
              <a:lnSpc>
                <a:spcPct val="100000"/>
              </a:lnSpc>
              <a:spcBef>
                <a:spcPts val="0"/>
              </a:spcBef>
              <a:spcAft>
                <a:spcPts val="0"/>
              </a:spcAft>
              <a:buClrTx/>
              <a:buSzTx/>
              <a:buNone/>
              <a:tabLst>
                <a:tab pos="11750675" algn="l"/>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tab pos="11750675" algn="l"/>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Important achievements</a:t>
            </a:r>
          </a:p>
          <a:p>
            <a:pPr marL="720725" lvl="0" indent="-360363" algn="just">
              <a:lnSpc>
                <a:spcPct val="100000"/>
              </a:lnSpc>
              <a:spcBef>
                <a:spcPts val="0"/>
              </a:spcBef>
              <a:tabLst>
                <a:tab pos="11750675" algn="l"/>
              </a:tabLst>
              <a:defRPr/>
            </a:pPr>
            <a:r>
              <a:rPr kumimoji="0" lang="es-E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EU </a:t>
            </a:r>
            <a:r>
              <a:rPr kumimoji="0" lang="es-ES" sz="1800" b="0"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Court</a:t>
            </a:r>
            <a:r>
              <a:rPr kumimoji="0" lang="es-E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of </a:t>
            </a:r>
            <a:r>
              <a:rPr kumimoji="0" lang="es-ES" sz="1800" b="0"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Justice</a:t>
            </a:r>
            <a:r>
              <a:rPr kumimoji="0" lang="es-E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accepted the position of the Information Commissioner on </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the Open Data Directive ruling that </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access to information does not fall within its scope.</a:t>
            </a:r>
            <a:endParaRPr kumimoji="0" lang="es-E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11750675" algn="l"/>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tab pos="11750675" algn="l"/>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tabLst>
                <a:tab pos="11750675" algn="l"/>
              </a:tabLst>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The Commissioner will start developing a mobile application, which will contain instructions on how to exercise rights, publication of contact information of all public authorities and the possibility of submitting them requests directly from the application.</a:t>
            </a:r>
            <a:endParaRPr lang="de-DE"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7895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3200" cap="all" dirty="0">
                <a:latin typeface="Calibri" panose="020F0502020204030204" pitchFamily="34" charset="0"/>
                <a:ea typeface="Calibri" panose="020F0502020204030204" pitchFamily="34" charset="0"/>
                <a:cs typeface="Calibri" panose="020F0502020204030204" pitchFamily="34" charset="0"/>
              </a:rPr>
              <a:t>European Ombudsman</a:t>
            </a:r>
          </a:p>
        </p:txBody>
      </p:sp>
      <p:sp>
        <p:nvSpPr>
          <p:cNvPr id="3" name="Inhaltsplatzhalter 2"/>
          <p:cNvSpPr>
            <a:spLocks noGrp="1"/>
          </p:cNvSpPr>
          <p:nvPr>
            <p:ph idx="1"/>
          </p:nvPr>
        </p:nvSpPr>
        <p:spPr>
          <a:xfrm>
            <a:off x="0" y="582930"/>
            <a:ext cx="12192000" cy="5438309"/>
          </a:xfrm>
        </p:spPr>
        <p:txBody>
          <a:bodyPr/>
          <a:lstStyle/>
          <a:p>
            <a:pPr marL="720725" marR="0" lvl="0" indent="-360363"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tab pos="11750675" algn="l"/>
              </a:tabLst>
              <a:defRPr/>
            </a:pP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Organisational</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changes</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indent="-360363">
              <a:tabLst>
                <a:tab pos="11750675" algn="l"/>
              </a:tabLst>
            </a:pPr>
            <a:r>
              <a:rPr lang="en-GB" sz="1800" dirty="0">
                <a:solidFill>
                  <a:srgbClr val="001B2E"/>
                </a:solidFill>
                <a:latin typeface="Calibri" panose="020F0502020204030204" pitchFamily="34" charset="0"/>
                <a:ea typeface="Calibri" panose="020F0502020204030204" pitchFamily="34" charset="0"/>
                <a:cs typeface="Calibri" panose="020F0502020204030204" pitchFamily="34" charset="0"/>
              </a:rPr>
              <a:t>In December 2024, a new Ombudsman was elected. Teresa </a:t>
            </a:r>
            <a:r>
              <a:rPr lang="en-GB" sz="1800" dirty="0" err="1">
                <a:solidFill>
                  <a:srgbClr val="001B2E"/>
                </a:solidFill>
                <a:latin typeface="Calibri" panose="020F0502020204030204" pitchFamily="34" charset="0"/>
                <a:ea typeface="Calibri" panose="020F0502020204030204" pitchFamily="34" charset="0"/>
                <a:cs typeface="Calibri" panose="020F0502020204030204" pitchFamily="34" charset="0"/>
              </a:rPr>
              <a:t>Anjinho</a:t>
            </a:r>
            <a:r>
              <a:rPr lang="en-GB" sz="1800" dirty="0">
                <a:solidFill>
                  <a:srgbClr val="001B2E"/>
                </a:solidFill>
                <a:latin typeface="Calibri" panose="020F0502020204030204" pitchFamily="34" charset="0"/>
                <a:ea typeface="Calibri" panose="020F0502020204030204" pitchFamily="34" charset="0"/>
                <a:cs typeface="Calibri" panose="020F0502020204030204" pitchFamily="34" charset="0"/>
              </a:rPr>
              <a:t> was elected by the European Parliament as the successor to Emily O’Reilly.</a:t>
            </a:r>
            <a:endParaRPr lang="es-E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None/>
              <a:tabLst>
                <a:tab pos="11750675" algn="l"/>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tab pos="11750675" algn="l"/>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Important achievements</a:t>
            </a:r>
          </a:p>
          <a:p>
            <a:pPr marL="720725" lvl="0" indent="-360363" algn="just">
              <a:lnSpc>
                <a:spcPct val="100000"/>
              </a:lnSpc>
              <a:spcBef>
                <a:spcPts val="0"/>
              </a:spcBef>
              <a:tabLst>
                <a:tab pos="11750675" algn="l"/>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The Ombudsman concluded an own-initiative inquiry into how the Council and the Commission handle public access requests for legislative documents.</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720725" lvl="0" indent="-360363" algn="just">
              <a:lnSpc>
                <a:spcPct val="100000"/>
              </a:lnSpc>
              <a:spcBef>
                <a:spcPts val="0"/>
              </a:spcBef>
              <a:tabLst>
                <a:tab pos="11750675" algn="l"/>
              </a:tabLst>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In March 2024, the European Parliament unanimously approved the Ombudsman’s special report calling on the Commission to urgently deal with systemic delays in its handling of access requests. </a:t>
            </a:r>
          </a:p>
          <a:p>
            <a:pPr marL="720725" lvl="0" indent="-360363" algn="just">
              <a:lnSpc>
                <a:spcPct val="100000"/>
              </a:lnSpc>
              <a:spcBef>
                <a:spcPts val="0"/>
              </a:spcBef>
              <a:tabLst>
                <a:tab pos="11750675" algn="l"/>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buNone/>
              <a:tabLst>
                <a:tab pos="11750675" algn="l"/>
              </a:tabLst>
              <a:defRPr/>
            </a:pPr>
            <a:r>
              <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rPr>
              <a:t>Authorities’ current priorities</a:t>
            </a:r>
          </a:p>
          <a:p>
            <a:pPr marL="720725" lvl="0" indent="-360363" algn="just">
              <a:lnSpc>
                <a:spcPct val="100000"/>
              </a:lnSpc>
              <a:spcBef>
                <a:spcPts val="0"/>
              </a:spcBef>
              <a:tabLst>
                <a:tab pos="11750675" algn="l"/>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In 2024, 42% of EO inquiries concerned transparency and accountability. The majority of these cases was based on complaints concerning access to EU documents.</a:t>
            </a:r>
          </a:p>
        </p:txBody>
      </p:sp>
    </p:spTree>
    <p:extLst>
      <p:ext uri="{BB962C8B-B14F-4D97-AF65-F5344CB8AC3E}">
        <p14:creationId xmlns:p14="http://schemas.microsoft.com/office/powerpoint/2010/main" val="3363194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2400" cap="all" dirty="0">
                <a:latin typeface="Calibri" panose="020F0502020204030204" pitchFamily="34" charset="0"/>
                <a:ea typeface="Calibri" panose="020F0502020204030204" pitchFamily="34" charset="0"/>
                <a:cs typeface="Calibri" panose="020F0502020204030204" pitchFamily="34" charset="0"/>
              </a:rPr>
              <a:t>    FRANCE  </a:t>
            </a:r>
            <a:r>
              <a:rPr lang="fr-FR" sz="2400" cap="all" dirty="0">
                <a:latin typeface="Calibri" panose="020F0502020204030204" pitchFamily="34" charset="0"/>
                <a:ea typeface="Calibri" panose="020F0502020204030204" pitchFamily="34" charset="0"/>
                <a:cs typeface="Calibri" panose="020F0502020204030204" pitchFamily="34" charset="0"/>
              </a:rPr>
              <a:t>C</a:t>
            </a:r>
            <a:r>
              <a:rPr lang="fr-FR" sz="2400" dirty="0">
                <a:latin typeface="Calibri" panose="020F0502020204030204" pitchFamily="34" charset="0"/>
                <a:ea typeface="Calibri" panose="020F0502020204030204" pitchFamily="34" charset="0"/>
                <a:cs typeface="Calibri" panose="020F0502020204030204" pitchFamily="34" charset="0"/>
              </a:rPr>
              <a:t>ommission</a:t>
            </a:r>
            <a:r>
              <a:rPr lang="fr-FR" sz="2400" cap="all" dirty="0">
                <a:latin typeface="Calibri" panose="020F0502020204030204" pitchFamily="34" charset="0"/>
                <a:ea typeface="Calibri" panose="020F0502020204030204" pitchFamily="34" charset="0"/>
                <a:cs typeface="Calibri" panose="020F0502020204030204" pitchFamily="34" charset="0"/>
              </a:rPr>
              <a:t> </a:t>
            </a:r>
            <a:r>
              <a:rPr lang="fr-FR" sz="2400" dirty="0">
                <a:latin typeface="Calibri" panose="020F0502020204030204" pitchFamily="34" charset="0"/>
                <a:ea typeface="Calibri" panose="020F0502020204030204" pitchFamily="34" charset="0"/>
                <a:cs typeface="Calibri" panose="020F0502020204030204" pitchFamily="34" charset="0"/>
              </a:rPr>
              <a:t>d’accès aux documents administratifs </a:t>
            </a:r>
            <a:r>
              <a:rPr lang="fr-FR" sz="2400" cap="all" dirty="0">
                <a:latin typeface="Calibri" panose="020F0502020204030204" pitchFamily="34" charset="0"/>
                <a:ea typeface="Calibri" panose="020F0502020204030204" pitchFamily="34" charset="0"/>
                <a:cs typeface="Calibri" panose="020F0502020204030204" pitchFamily="34" charset="0"/>
              </a:rPr>
              <a:t>(CADA)</a:t>
            </a:r>
            <a:endParaRPr lang="de-DE" sz="2400" cap="all"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480060"/>
            <a:ext cx="12192000" cy="554117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Organisational</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changes</a:t>
            </a:r>
            <a:endParaRPr lang="es-ES" sz="1600" b="1"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defRPr/>
            </a:pPr>
            <a:r>
              <a:rPr lang="es-ES" sz="1800" dirty="0">
                <a:solidFill>
                  <a:srgbClr val="001B2E"/>
                </a:solidFill>
                <a:latin typeface="Calibri" panose="020F0502020204030204" pitchFamily="34" charset="0"/>
                <a:ea typeface="Calibri" panose="020F0502020204030204" pitchFamily="34" charset="0"/>
                <a:cs typeface="Calibri" panose="020F0502020204030204" pitchFamily="34" charset="0"/>
              </a:rPr>
              <a:t>T</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he CADA has amended its internal regulations to allow cases relating to environmental matters to be handled by decisions issued under simplified procedure by the President to reduce processing times.</a:t>
            </a: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Two full-time legal drafting officers primarily dedicated to cases involving requests for environmental information were hired.</a:t>
            </a:r>
          </a:p>
          <a:p>
            <a:pPr marL="720725" marR="0" lvl="0" indent="-360363"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Important achievements</a:t>
            </a:r>
          </a:p>
          <a:p>
            <a:pPr marL="720725" lvl="0"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The CADA managed to keep the average processing time under control despite an increase of 10% in the number of requests.</a:t>
            </a:r>
          </a:p>
          <a:p>
            <a:pPr marL="720725" lvl="0"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Six training sessions organized  (138 participants) and two regional visits (120)</a:t>
            </a:r>
          </a:p>
          <a:p>
            <a:pPr marL="720725" lvl="0"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An online training module for public officials and those responsible for access to administrative documents is being developed by CADA and will be available this summer.</a:t>
            </a:r>
          </a:p>
          <a:p>
            <a:pPr marL="720725" indent="-360363" algn="just">
              <a:lnSpc>
                <a:spcPct val="100000"/>
              </a:lnSpc>
              <a:spcBef>
                <a:spcPts val="0"/>
              </a:spcBef>
              <a:buNone/>
              <a:defRPr/>
            </a:pPr>
            <a:endPar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buNone/>
              <a:defRPr/>
            </a:pPr>
            <a:r>
              <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rPr>
              <a:t>Additional information</a:t>
            </a: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Pilot project: testing an artificial intelligence tool based on CADA’s doctrinal database to facilitate responses on subjects that have already been addressed.</a:t>
            </a:r>
          </a:p>
        </p:txBody>
      </p:sp>
    </p:spTree>
    <p:extLst>
      <p:ext uri="{BB962C8B-B14F-4D97-AF65-F5344CB8AC3E}">
        <p14:creationId xmlns:p14="http://schemas.microsoft.com/office/powerpoint/2010/main" val="2569430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901560"/>
          </a:xfrm>
        </p:spPr>
        <p:txBody>
          <a:bodyPr/>
          <a:lstStyle/>
          <a:p>
            <a:r>
              <a:rPr lang="de-DE" sz="2800" cap="all" dirty="0">
                <a:latin typeface="Calibri" panose="020F0502020204030204" pitchFamily="34" charset="0"/>
                <a:ea typeface="Calibri" panose="020F0502020204030204" pitchFamily="34" charset="0"/>
                <a:cs typeface="Calibri" panose="020F0502020204030204" pitchFamily="34" charset="0"/>
              </a:rPr>
              <a:t>Germany – Brandenburg   </a:t>
            </a:r>
            <a:r>
              <a:rPr lang="en-GB" sz="2200" dirty="0">
                <a:effectLst/>
                <a:latin typeface="Calibri" panose="020F0502020204030204" pitchFamily="34" charset="0"/>
                <a:ea typeface="Calibri" panose="020F0502020204030204" pitchFamily="34" charset="0"/>
                <a:cs typeface="Calibri" panose="020F0502020204030204" pitchFamily="34" charset="0"/>
              </a:rPr>
              <a:t>Brandenburg Commissioner for Data Protection and Access to information</a:t>
            </a:r>
            <a:br>
              <a:rPr lang="en-GB" sz="1800" dirty="0">
                <a:effectLst/>
                <a:latin typeface="Verdana" panose="020B0604030504040204" pitchFamily="34" charset="0"/>
                <a:ea typeface="Calibri" panose="020F0502020204030204" pitchFamily="34" charset="0"/>
                <a:cs typeface="Arial" panose="020B0604020202020204" pitchFamily="34" charset="0"/>
              </a:rPr>
            </a:br>
            <a:r>
              <a:rPr lang="en-GB" sz="1800" dirty="0">
                <a:effectLst/>
                <a:latin typeface="Verdana" panose="020B0604030504040204" pitchFamily="34" charset="0"/>
                <a:ea typeface="Calibri" panose="020F0502020204030204" pitchFamily="34" charset="0"/>
                <a:cs typeface="Arial" panose="020B0604020202020204" pitchFamily="34" charset="0"/>
              </a:rPr>
              <a:t> </a:t>
            </a:r>
            <a:endParaRPr lang="de-DE" sz="3200" cap="all"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901561"/>
            <a:ext cx="12192000" cy="5054878"/>
          </a:xfrm>
        </p:spPr>
        <p:txBody>
          <a:bodyPr/>
          <a:lstStyle/>
          <a:p>
            <a:pPr marL="720725" marR="0" lvl="0" indent="-360363"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Legal and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regulatory</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update</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defRPr/>
            </a:pPr>
            <a:r>
              <a:rPr lang="es-ES" sz="1800" dirty="0">
                <a:solidFill>
                  <a:srgbClr val="001B2E"/>
                </a:solidFill>
                <a:latin typeface="Calibri" panose="020F0502020204030204" pitchFamily="34" charset="0"/>
                <a:ea typeface="Calibri" panose="020F0502020204030204" pitchFamily="34" charset="0"/>
                <a:cs typeface="Calibri" panose="020F0502020204030204" pitchFamily="34" charset="0"/>
              </a:rPr>
              <a:t>T</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he </a:t>
            </a:r>
            <a:r>
              <a:rPr lang="en-GB" sz="1800" dirty="0">
                <a:solidFill>
                  <a:srgbClr val="001B2E"/>
                </a:solidFill>
                <a:latin typeface="Calibri" panose="020F0502020204030204" pitchFamily="34" charset="0"/>
                <a:ea typeface="Calibri" panose="020F0502020204030204" pitchFamily="34" charset="0"/>
                <a:cs typeface="Calibri" panose="020F0502020204030204" pitchFamily="34" charset="0"/>
              </a:rPr>
              <a:t>new state (Land) government partners agreed to further develop a data strategy with regard to open data.</a:t>
            </a:r>
          </a:p>
          <a:p>
            <a:pPr marL="720725" indent="-360363" algn="just">
              <a:lnSpc>
                <a:spcPct val="100000"/>
              </a:lnSpc>
              <a:spcBef>
                <a:spcPts val="0"/>
              </a:spcBef>
              <a:defRPr/>
            </a:pPr>
            <a:r>
              <a:rPr lang="en-GB" sz="1800" dirty="0">
                <a:solidFill>
                  <a:srgbClr val="001B2E"/>
                </a:solidFill>
                <a:latin typeface="Calibri" panose="020F0502020204030204" pitchFamily="34" charset="0"/>
                <a:ea typeface="Calibri" panose="020F0502020204030204" pitchFamily="34" charset="0"/>
                <a:cs typeface="Calibri" panose="020F0502020204030204" pitchFamily="34" charset="0"/>
              </a:rPr>
              <a:t>The Brandenburg Commissioner’s </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demands for a further development of the Act on the Inspection of Files and Access to Information into a transparency law have not been taken into account in the coalition agreement.</a:t>
            </a:r>
            <a:endParaRPr lang="en-GB"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buNone/>
              <a:defRPr/>
            </a:pPr>
            <a:endParaRPr kumimoji="0" lang="en-GB" sz="1800" b="1" i="0" u="none" strike="noStrike" kern="1200" cap="none" spc="0" normalizeH="0" baseline="0" noProof="0" dirty="0">
              <a:ln>
                <a:noFill/>
              </a:ln>
              <a:solidFill>
                <a:srgbClr val="001B2E"/>
              </a:solidFill>
              <a:uLnTx/>
              <a:uFillTx/>
              <a:latin typeface="Verdana" panose="020B0604030504040204" pitchFamily="34" charset="0"/>
              <a:ea typeface="Calibri" panose="020F0502020204030204" pitchFamily="34" charset="0"/>
              <a:cs typeface="Arial" panose="020B0604020202020204" pitchFamily="34" charset="0"/>
            </a:endParaRPr>
          </a:p>
          <a:p>
            <a:pPr marL="720725" indent="-360363" algn="just">
              <a:lnSpc>
                <a:spcPct val="100000"/>
              </a:lnSpc>
              <a:spcBef>
                <a:spcPts val="0"/>
              </a:spcBef>
              <a:buNone/>
              <a:defRPr/>
            </a:pPr>
            <a:endPar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buNone/>
              <a:defRPr/>
            </a:pPr>
            <a:r>
              <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Priority is given to case handling. The Commissioner’s office also advises authorities and applicants and analyzes court decision.</a:t>
            </a:r>
          </a:p>
        </p:txBody>
      </p:sp>
    </p:spTree>
    <p:extLst>
      <p:ext uri="{BB962C8B-B14F-4D97-AF65-F5344CB8AC3E}">
        <p14:creationId xmlns:p14="http://schemas.microsoft.com/office/powerpoint/2010/main" val="2049467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836760"/>
          </a:xfrm>
        </p:spPr>
        <p:txBody>
          <a:bodyPr/>
          <a:lstStyle/>
          <a:p>
            <a:r>
              <a:rPr lang="de-DE" sz="3200" cap="all" dirty="0">
                <a:latin typeface="Calibri" panose="020F0502020204030204" pitchFamily="34" charset="0"/>
                <a:ea typeface="Calibri" panose="020F0502020204030204" pitchFamily="34" charset="0"/>
                <a:cs typeface="Calibri" panose="020F0502020204030204" pitchFamily="34" charset="0"/>
              </a:rPr>
              <a:t>GERMANY: FEDERAL LEVEL    </a:t>
            </a:r>
            <a:r>
              <a:rPr lang="en-GB" sz="2200" dirty="0">
                <a:effectLst/>
                <a:latin typeface="Calibri" panose="020F0502020204030204" pitchFamily="34" charset="0"/>
                <a:ea typeface="Calibri" panose="020F0502020204030204" pitchFamily="34" charset="0"/>
                <a:cs typeface="Calibri" panose="020F0502020204030204" pitchFamily="34" charset="0"/>
              </a:rPr>
              <a:t>The Federal Commissioner for Data Protection and Freedom of Information </a:t>
            </a:r>
            <a:endParaRPr lang="de-DE" sz="2200" cap="all"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1110343"/>
            <a:ext cx="12192000" cy="491089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Organisational</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changes</a:t>
            </a:r>
            <a:endParaRPr lang="es-ES" sz="1800" b="1"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defRPr/>
            </a:pPr>
            <a:r>
              <a:rPr kumimoji="0" lang="en-US" sz="180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Commissioner Prof. Dr. Specht-Riemenschneider was elected The Federal Commissioner for Data Protection and Freedom of Information by the German Parliament (Bundestag) in Mai 2024 and was appointed to the position in September 2024.</a:t>
            </a:r>
          </a:p>
          <a:p>
            <a:pPr marL="720725" marR="0" lvl="0" indent="-360363"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Significant cases</a:t>
            </a:r>
          </a:p>
          <a:p>
            <a:pPr marL="720725" indent="-360363" algn="just">
              <a:lnSpc>
                <a:spcPct val="100000"/>
              </a:lnSpc>
              <a:spcBef>
                <a:spcPts val="0"/>
              </a:spcBef>
              <a:defRPr/>
            </a:pPr>
            <a:r>
              <a:rPr kumimoji="0" lang="en-US" sz="180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New developments concerning anonymous or pseudonymous application under the Freedom of Information Act Decision of the Federal Administrative Court of 20 March 2024:</a:t>
            </a:r>
          </a:p>
          <a:p>
            <a:pPr marL="720725" indent="-360363" algn="just">
              <a:lnSpc>
                <a:spcPct val="100000"/>
              </a:lnSpc>
              <a:spcBef>
                <a:spcPts val="0"/>
              </a:spcBef>
              <a:defRPr/>
            </a:pPr>
            <a:r>
              <a:rPr kumimoji="0" lang="en-US" sz="180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Processing of an applicant's postal address is permitted </a:t>
            </a:r>
          </a:p>
          <a:p>
            <a:pPr marL="720725" indent="-360363" algn="just">
              <a:lnSpc>
                <a:spcPct val="100000"/>
              </a:lnSpc>
              <a:spcBef>
                <a:spcPts val="0"/>
              </a:spcBef>
              <a:defRPr/>
            </a:pPr>
            <a:r>
              <a:rPr kumimoji="0" lang="en-US" sz="180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According to the Freedom of Information Act, anonymous requests are inadmissible</a:t>
            </a:r>
          </a:p>
          <a:p>
            <a:pPr marL="720725" indent="-360363" algn="just">
              <a:lnSpc>
                <a:spcPct val="100000"/>
              </a:lnSpc>
              <a:spcBef>
                <a:spcPts val="0"/>
              </a:spcBef>
              <a:defRPr/>
            </a:pP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360362" indent="0" algn="just">
              <a:lnSpc>
                <a:spcPct val="100000"/>
              </a:lnSpc>
              <a:spcBef>
                <a:spcPts val="0"/>
              </a:spcBef>
              <a:buNone/>
              <a:defRPr/>
            </a:pP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360362" indent="0" algn="just">
              <a:lnSpc>
                <a:spcPct val="100000"/>
              </a:lnSpc>
              <a:spcBef>
                <a:spcPts val="0"/>
              </a:spcBef>
              <a:buNone/>
              <a:defRPr/>
            </a:pP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360362" indent="0" algn="just">
              <a:lnSpc>
                <a:spcPct val="100000"/>
              </a:lnSpc>
              <a:spcBef>
                <a:spcPts val="0"/>
              </a:spcBef>
              <a:buNone/>
              <a:defRPr/>
            </a:pPr>
            <a:r>
              <a:rPr lang="en-US" sz="2400"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rPr>
              <a:t>Thank you so much for putting together such an amazing conference!!</a:t>
            </a:r>
            <a:endParaRPr kumimoji="0" lang="en-US" sz="3200" i="0" u="none" strike="noStrike" kern="1200" cap="none" spc="0" normalizeH="0" baseline="0" noProof="0" dirty="0">
              <a:ln>
                <a:noFill/>
              </a:ln>
              <a:solidFill>
                <a:schemeClr val="tx1">
                  <a:lumMod val="7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56821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3200" dirty="0">
                <a:latin typeface="Calibri" panose="020F0502020204030204" pitchFamily="34" charset="0"/>
                <a:ea typeface="Calibri" panose="020F0502020204030204" pitchFamily="34" charset="0"/>
                <a:cs typeface="Calibri" panose="020F0502020204030204" pitchFamily="34" charset="0"/>
              </a:rPr>
              <a:t>HUNGARY   </a:t>
            </a:r>
            <a:r>
              <a:rPr lang="en-GB" sz="2200" dirty="0">
                <a:effectLst/>
                <a:latin typeface="Calibri" panose="020F0502020204030204" pitchFamily="34" charset="0"/>
                <a:ea typeface="Calibri" panose="020F0502020204030204" pitchFamily="34" charset="0"/>
                <a:cs typeface="Calibri" panose="020F0502020204030204" pitchFamily="34" charset="0"/>
              </a:rPr>
              <a:t>National Authority for Data Protection and Freedom of Information</a:t>
            </a:r>
            <a:endParaRPr lang="de-DE" sz="22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582930"/>
            <a:ext cx="12192000" cy="543830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Legal and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regulatory</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update</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An amendment</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to the Law on the right to access information regarding procedure entered into force in January 1</a:t>
            </a:r>
            <a:r>
              <a:rPr kumimoji="0" lang="en-US" sz="1800" b="0" i="0" u="none" strike="noStrike" kern="1200" cap="none" spc="0" normalizeH="0" baseline="3000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st</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2024.</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New provision added to the FOIA: the Authority shall twice a year monitor compliance with the requirements for transparency and accessibility of data of public interest at organs performing public duties, local governments and publicly owned companies and issue reports on the results of the monitoring procedure. </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S</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cope of the publication obligation in the Central Information Register of Public Data extended to 12399 public bodies, now including local governments as well (originally 5551 public bodies). </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Continue with the monitoring procedures and transparency authority procedures as a way to identify problems in the publishing practice of public bodies and state-owned companies and work together with these organizations to resolve these issues successfully. </a:t>
            </a:r>
            <a:endParaRPr lang="de-DE"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2987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3200" dirty="0">
                <a:latin typeface="Calibri" panose="020F0502020204030204" pitchFamily="34" charset="0"/>
                <a:ea typeface="Calibri" panose="020F0502020204030204" pitchFamily="34" charset="0"/>
                <a:cs typeface="Calibri" panose="020F0502020204030204" pitchFamily="34" charset="0"/>
              </a:rPr>
              <a:t>   KOSOVO   </a:t>
            </a:r>
            <a:r>
              <a:rPr lang="en-GB" sz="2400" dirty="0">
                <a:effectLst/>
                <a:latin typeface="Calibri" panose="020F0502020204030204" pitchFamily="34" charset="0"/>
                <a:ea typeface="Calibri" panose="020F0502020204030204" pitchFamily="34" charset="0"/>
                <a:cs typeface="Calibri" panose="020F0502020204030204" pitchFamily="34" charset="0"/>
              </a:rPr>
              <a:t>Information and Privacy Agency </a:t>
            </a:r>
            <a:endParaRPr lang="de-DE" sz="32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476491"/>
            <a:ext cx="12192000" cy="5438309"/>
          </a:xfrm>
        </p:spPr>
        <p:txBody>
          <a:bodyPr/>
          <a:lstStyle/>
          <a:p>
            <a:pPr marL="720725" marR="0" lvl="0" indent="-360363"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Legal and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regulatory</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update</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New</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Regulation on Internal Procedure of Access to Public Documents Appeals Handling entered into force in 2025.</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Important achievements</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Organization of the Freedom of Information Week in October 2024</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Issuance of 747 decisions, 99.3 % of which were executed</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Imposition of 5 administrative fines to public institutions</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Organization of the Case Handling Workshop for the European FOI authorities in May 2025</a:t>
            </a: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marR="0" lvl="0" indent="-360363"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Participation on the ‘Initiative 2020’ Conference in October 2025</a:t>
            </a: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Training program for officers of public institutions on proactive publication of public documents</a:t>
            </a: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Monitoring public institutions’ webpages</a:t>
            </a:r>
          </a:p>
        </p:txBody>
      </p:sp>
    </p:spTree>
    <p:extLst>
      <p:ext uri="{BB962C8B-B14F-4D97-AF65-F5344CB8AC3E}">
        <p14:creationId xmlns:p14="http://schemas.microsoft.com/office/powerpoint/2010/main" val="2285110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12192000" cy="836761"/>
          </a:xfrm>
        </p:spPr>
        <p:txBody>
          <a:bodyPr/>
          <a:lstStyle/>
          <a:p>
            <a:r>
              <a:rPr lang="de-DE" sz="3200" dirty="0">
                <a:latin typeface="Calibri" panose="020F0502020204030204" pitchFamily="34" charset="0"/>
                <a:ea typeface="Calibri" panose="020F0502020204030204" pitchFamily="34" charset="0"/>
                <a:cs typeface="Calibri" panose="020F0502020204030204" pitchFamily="34" charset="0"/>
              </a:rPr>
              <a:t>   LUXEMBOURG     </a:t>
            </a:r>
            <a:r>
              <a:rPr lang="fr-FR" sz="2400" dirty="0">
                <a:effectLst/>
                <a:latin typeface="Calibri" panose="020F0502020204030204" pitchFamily="34" charset="0"/>
                <a:ea typeface="Calibri" panose="020F0502020204030204" pitchFamily="34" charset="0"/>
                <a:cs typeface="Calibri" panose="020F0502020204030204" pitchFamily="34" charset="0"/>
              </a:rPr>
              <a:t>Commission d’accès aux documents (CAD)</a:t>
            </a:r>
            <a:endParaRPr lang="de-DE" sz="32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582930"/>
            <a:ext cx="12192000" cy="543830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endParaRPr lang="es-ES" sz="1800" b="1"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Legal and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regulatory</a:t>
            </a:r>
            <a:r>
              <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s-ES" sz="1800" b="1"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update</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defRP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A bill on the promotion of professional journalism and democratic debate has been presented to Parliament. This bill aims to further align the current legal framework with the </a:t>
            </a:r>
            <a:r>
              <a:rPr lang="en-US" sz="1800" dirty="0" err="1">
                <a:solidFill>
                  <a:srgbClr val="001B2E"/>
                </a:solidFill>
                <a:latin typeface="Calibri" panose="020F0502020204030204" pitchFamily="34" charset="0"/>
                <a:ea typeface="Calibri" panose="020F0502020204030204" pitchFamily="34" charset="0"/>
                <a:cs typeface="Calibri" panose="020F0502020204030204" pitchFamily="34" charset="0"/>
              </a:rPr>
              <a:t>Tromsø</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 Convention.</a:t>
            </a:r>
            <a:endParaRPr lang="es-E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marR="0" lvl="0" indent="-360363" algn="l" defTabSz="914400" rtl="0" eaLnBrk="1" fontAlgn="auto" latinLnBrk="0" hangingPunct="1">
              <a:lnSpc>
                <a:spcPct val="100000"/>
              </a:lnSpc>
              <a:spcBef>
                <a:spcPts val="0"/>
              </a:spcBef>
              <a:spcAft>
                <a:spcPts val="0"/>
              </a:spcAft>
              <a:buClrTx/>
              <a:buSzTx/>
              <a:buFontTx/>
              <a:buNone/>
              <a:tabLst/>
              <a:defRPr/>
            </a:pPr>
            <a:endParaRPr lang="es-ES"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de-DE"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2814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3200" dirty="0">
                <a:latin typeface="Calibri" panose="020F0502020204030204" pitchFamily="34" charset="0"/>
                <a:ea typeface="Calibri" panose="020F0502020204030204" pitchFamily="34" charset="0"/>
                <a:cs typeface="Calibri" panose="020F0502020204030204" pitchFamily="34" charset="0"/>
              </a:rPr>
              <a:t> NORTH MACEDONIA  </a:t>
            </a:r>
            <a:r>
              <a:rPr lang="en-GB" sz="2200" b="1" dirty="0">
                <a:effectLst/>
                <a:latin typeface="Calibri" panose="020F0502020204030204" pitchFamily="34" charset="0"/>
                <a:ea typeface="Calibri" panose="020F0502020204030204" pitchFamily="34" charset="0"/>
              </a:rPr>
              <a:t>Agency for Protection of the Right to Free Access to Public Information</a:t>
            </a:r>
            <a:endParaRPr lang="de-DE" sz="22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582930"/>
            <a:ext cx="12192000" cy="5438309"/>
          </a:xfrm>
        </p:spPr>
        <p:txBody>
          <a:bodyPr/>
          <a:lstStyle/>
          <a:p>
            <a:pPr marL="720725" indent="-360363" algn="just">
              <a:lnSpc>
                <a:spcPct val="100000"/>
              </a:lnSpc>
              <a:spcBef>
                <a:spcPts val="0"/>
              </a:spcBef>
              <a:buNone/>
              <a:defRPr/>
            </a:pPr>
            <a:endParaRPr lang="es-ES" sz="18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lnSpc>
                <a:spcPct val="100000"/>
              </a:lnSpc>
              <a:spcBef>
                <a:spcPts val="0"/>
              </a:spcBef>
              <a:buNone/>
              <a:defRPr/>
            </a:pPr>
            <a:r>
              <a:rPr lang="es-ES" sz="1800" b="1" dirty="0">
                <a:solidFill>
                  <a:schemeClr val="tx2"/>
                </a:solidFill>
                <a:latin typeface="Calibri" panose="020F0502020204030204" pitchFamily="34" charset="0"/>
                <a:ea typeface="Calibri" panose="020F0502020204030204" pitchFamily="34" charset="0"/>
                <a:cs typeface="Calibri" panose="020F0502020204030204" pitchFamily="34" charset="0"/>
              </a:rPr>
              <a:t>Legal and </a:t>
            </a:r>
            <a:r>
              <a:rPr lang="es-ES" sz="1800" b="1" dirty="0" err="1">
                <a:solidFill>
                  <a:schemeClr val="tx2"/>
                </a:solidFill>
                <a:latin typeface="Calibri" panose="020F0502020204030204" pitchFamily="34" charset="0"/>
                <a:ea typeface="Calibri" panose="020F0502020204030204" pitchFamily="34" charset="0"/>
                <a:cs typeface="Calibri" panose="020F0502020204030204" pitchFamily="34" charset="0"/>
              </a:rPr>
              <a:t>regulatory</a:t>
            </a:r>
            <a:r>
              <a:rPr lang="es-ES" sz="1800"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s-ES" sz="1800" b="1" dirty="0" err="1">
                <a:solidFill>
                  <a:schemeClr val="tx2"/>
                </a:solidFill>
                <a:latin typeface="Calibri" panose="020F0502020204030204" pitchFamily="34" charset="0"/>
                <a:ea typeface="Calibri" panose="020F0502020204030204" pitchFamily="34" charset="0"/>
                <a:cs typeface="Calibri" panose="020F0502020204030204" pitchFamily="34" charset="0"/>
              </a:rPr>
              <a:t>update</a:t>
            </a:r>
            <a:endParaRPr lang="es-ES" sz="1800"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Amendment of the Law on Free Access to Public Information currently under way</a:t>
            </a:r>
          </a:p>
          <a:p>
            <a:pPr marL="720725" indent="-360363" algn="just"/>
            <a:endPar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buNone/>
            </a:pPr>
            <a:r>
              <a:rPr lang="en-US" sz="1800" b="1" dirty="0">
                <a:solidFill>
                  <a:srgbClr val="001B2E"/>
                </a:solidFill>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Participation in the working group for the amendment of the Law</a:t>
            </a:r>
          </a:p>
          <a:p>
            <a:pPr marL="720725" indent="-360363"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Twinning project 'Supporting the Free Access to Information – We Rise Together', funded by the Delegation of the European Union in Skopje</a:t>
            </a:r>
          </a:p>
          <a:p>
            <a:pPr marL="720725" indent="-360363"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Enhance the proactive transparency of institutions, ensure timely responses to information requests, and reduce administrative silence.</a:t>
            </a:r>
          </a:p>
          <a:p>
            <a:pPr algn="just"/>
            <a:endParaRPr lang="de-DE" sz="2400" dirty="0">
              <a:solidFill>
                <a:srgbClr val="001B2E"/>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057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3200" dirty="0">
                <a:latin typeface="Calibri" panose="020F0502020204030204" pitchFamily="34" charset="0"/>
                <a:ea typeface="Calibri" panose="020F0502020204030204" pitchFamily="34" charset="0"/>
                <a:cs typeface="Calibri" panose="020F0502020204030204" pitchFamily="34" charset="0"/>
              </a:rPr>
              <a:t>  PORTUGAL  </a:t>
            </a:r>
            <a:r>
              <a:rPr lang="pt-PT" sz="2400" dirty="0">
                <a:effectLst/>
                <a:latin typeface="Calibri" panose="020F0502020204030204" pitchFamily="34" charset="0"/>
                <a:ea typeface="Calibri" panose="020F0502020204030204" pitchFamily="34" charset="0"/>
                <a:cs typeface="Calibri" panose="020F0502020204030204" pitchFamily="34" charset="0"/>
              </a:rPr>
              <a:t>Comissão de Acesso aos Documentos Administrativos (CADA)</a:t>
            </a:r>
            <a:endParaRPr lang="de-DE" sz="32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582930"/>
            <a:ext cx="12192000" cy="5438309"/>
          </a:xfrm>
        </p:spPr>
        <p:txBody>
          <a:bodyPr/>
          <a:lstStyle/>
          <a:p>
            <a:pPr marL="720725" marR="0" lvl="0" indent="-454025" algn="l" defTabSz="914400" rtl="0" eaLnBrk="1" fontAlgn="auto" latinLnBrk="0" hangingPunct="1">
              <a:lnSpc>
                <a:spcPct val="100000"/>
              </a:lnSpc>
              <a:spcBef>
                <a:spcPts val="0"/>
              </a:spcBef>
              <a:spcAft>
                <a:spcPts val="0"/>
              </a:spcAft>
              <a:buClrTx/>
              <a:buSzTx/>
              <a:buFontTx/>
              <a:buNone/>
              <a:tabLst/>
              <a:defRPr/>
            </a:pPr>
            <a:r>
              <a:rPr lang="es-ES" sz="1800" b="1" dirty="0" err="1">
                <a:solidFill>
                  <a:srgbClr val="001B2E"/>
                </a:solidFill>
                <a:latin typeface="Calibri" panose="020F0502020204030204" pitchFamily="34" charset="0"/>
                <a:ea typeface="Calibri" panose="020F0502020204030204" pitchFamily="34" charset="0"/>
                <a:cs typeface="Calibri" panose="020F0502020204030204" pitchFamily="34" charset="0"/>
              </a:rPr>
              <a:t>Organisational</a:t>
            </a:r>
            <a:r>
              <a:rPr lang="es-ES" sz="1800" b="1" dirty="0">
                <a:solidFill>
                  <a:srgbClr val="001B2E"/>
                </a:solidFill>
                <a:latin typeface="Calibri" panose="020F0502020204030204" pitchFamily="34" charset="0"/>
                <a:ea typeface="Calibri" panose="020F0502020204030204" pitchFamily="34" charset="0"/>
                <a:cs typeface="Calibri" panose="020F0502020204030204" pitchFamily="34" charset="0"/>
              </a:rPr>
              <a:t> </a:t>
            </a:r>
            <a:r>
              <a:rPr lang="es-ES" sz="1800" b="1" dirty="0" err="1">
                <a:solidFill>
                  <a:srgbClr val="001B2E"/>
                </a:solidFill>
                <a:latin typeface="Calibri" panose="020F0502020204030204" pitchFamily="34" charset="0"/>
                <a:ea typeface="Calibri" panose="020F0502020204030204" pitchFamily="34" charset="0"/>
                <a:cs typeface="Calibri" panose="020F0502020204030204" pitchFamily="34" charset="0"/>
              </a:rPr>
              <a:t>changes</a:t>
            </a:r>
            <a:endParaRPr kumimoji="0" lang="es-E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45402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New members of CADA have been designated during the past year, including a new President. </a:t>
            </a:r>
            <a:r>
              <a:rPr kumimoji="0" lang="pt-BR"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Maria do Céu Dias Rosa das Neves </a:t>
            </a:r>
            <a:r>
              <a:rPr kumimoji="0" lang="pt-BR" sz="1800" b="0"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was</a:t>
            </a:r>
            <a:r>
              <a:rPr kumimoji="0" lang="pt-BR"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pt-BR" sz="1800" b="0"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elected</a:t>
            </a:r>
            <a:r>
              <a:rPr kumimoji="0" lang="pt-BR"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in </a:t>
            </a:r>
            <a:r>
              <a:rPr kumimoji="0" lang="pt-BR" sz="1800" b="0" i="0" u="none" strike="noStrike" kern="1200" cap="none" spc="0" normalizeH="0" baseline="0" noProof="0" dirty="0" err="1">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October</a:t>
            </a:r>
            <a:r>
              <a:rPr kumimoji="0" lang="pt-BR"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 2024. </a:t>
            </a:r>
          </a:p>
          <a:p>
            <a:pPr marL="720725" marR="0" lvl="0" indent="-45402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454025"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Important achievements</a:t>
            </a:r>
          </a:p>
          <a:p>
            <a:pPr marL="720725" marR="0" lvl="0" indent="-454025" algn="just" defTabSz="914400" rtl="0" eaLnBrk="1" fontAlgn="auto" latinLnBrk="0" hangingPunct="1">
              <a:lnSpc>
                <a:spcPct val="100000"/>
              </a:lnSpc>
              <a:spcBef>
                <a:spcPts val="0"/>
              </a:spcBef>
              <a:spcAft>
                <a:spcPts val="0"/>
              </a:spcAft>
              <a:buClrTx/>
              <a:buSzTx/>
              <a:buNone/>
              <a:tabLst/>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In 2024, the 30th anniversary of the establishment of the Commission for Access to Administrative Documents (CADA), was celebrated:</a:t>
            </a:r>
          </a:p>
          <a:p>
            <a:pPr marL="720725" indent="-454025" algn="just">
              <a:lnSpc>
                <a:spcPct val="100000"/>
              </a:lnSpc>
              <a:spcBef>
                <a:spcPts val="0"/>
              </a:spcBef>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 commemorative volume entitled </a:t>
            </a:r>
            <a:r>
              <a:rPr kumimoji="0" lang="en-US" sz="1800" b="0" i="1"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Open Administration in Portugal – What Future? </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was published, offering an in-depth assessment of the current legal framework</a:t>
            </a:r>
          </a:p>
          <a:p>
            <a:pPr marL="720725" indent="-454025" algn="just">
              <a:lnSpc>
                <a:spcPct val="100000"/>
              </a:lnSpc>
              <a:spcBef>
                <a:spcPts val="0"/>
              </a:spcBef>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 series of conferences and informational sessions were held – primarily targeting municipalities and regional governments – with a focus on the legal regime presently in force.</a:t>
            </a:r>
          </a:p>
          <a:p>
            <a:pPr marL="720725" indent="-454025" algn="just">
              <a:lnSpc>
                <a:spcPct val="100000"/>
              </a:lnSpc>
              <a:spcBef>
                <a:spcPts val="0"/>
              </a:spcBef>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454025"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Ensure the swift resolution of disputes between applicants requesting access to administrative documents and environmental information, and the entities subject to the access regime</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Facilitate the dialogue between the parties before issuing an opinion</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Contribute to awareness-raising efforts directed at entities bound by the access regime, by </a:t>
            </a:r>
            <a:r>
              <a:rPr lang="en-US" sz="1800" dirty="0" err="1">
                <a:solidFill>
                  <a:srgbClr val="001B2E"/>
                </a:solidFill>
                <a:latin typeface="Calibri" panose="020F0502020204030204" pitchFamily="34" charset="0"/>
                <a:ea typeface="Calibri" panose="020F0502020204030204" pitchFamily="34" charset="0"/>
                <a:cs typeface="Calibri" panose="020F0502020204030204" pitchFamily="34" charset="0"/>
              </a:rPr>
              <a:t>organising</a:t>
            </a: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 and participating in workshops, conferences, lectures, and training sessions.</a:t>
            </a:r>
            <a:endParaRPr lang="de-DE" sz="1800" dirty="0">
              <a:solidFill>
                <a:srgbClr val="001B2E"/>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870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4A03FFE-4D30-4F77-B44A-56F1F09C69E4}"/>
              </a:ext>
            </a:extLst>
          </p:cNvPr>
          <p:cNvPicPr>
            <a:picLocks noGrp="1" noChangeAspect="1"/>
          </p:cNvPicPr>
          <p:nvPr>
            <p:ph idx="1"/>
          </p:nvPr>
        </p:nvPicPr>
        <p:blipFill>
          <a:blip r:embed="rId2"/>
          <a:stretch>
            <a:fillRect/>
          </a:stretch>
        </p:blipFill>
        <p:spPr>
          <a:xfrm flipH="1">
            <a:off x="12700104" y="1291590"/>
            <a:ext cx="58278" cy="45719"/>
          </a:xfrm>
          <a:prstGeom prst="rect">
            <a:avLst/>
          </a:prstGeom>
        </p:spPr>
      </p:pic>
      <p:sp>
        <p:nvSpPr>
          <p:cNvPr id="5" name="CuadroTexto 4">
            <a:extLst>
              <a:ext uri="{FF2B5EF4-FFF2-40B4-BE49-F238E27FC236}">
                <a16:creationId xmlns:a16="http://schemas.microsoft.com/office/drawing/2014/main" id="{01AC4A51-48C7-4B1D-A4ED-1E490780AA08}"/>
              </a:ext>
            </a:extLst>
          </p:cNvPr>
          <p:cNvSpPr txBox="1"/>
          <p:nvPr/>
        </p:nvSpPr>
        <p:spPr>
          <a:xfrm>
            <a:off x="163830" y="698740"/>
            <a:ext cx="11864340" cy="6093976"/>
          </a:xfrm>
          <a:prstGeom prst="rect">
            <a:avLst/>
          </a:prstGeom>
          <a:noFill/>
        </p:spPr>
        <p:txBody>
          <a:bodyPr wrap="square" rtlCol="0">
            <a:spAutoFit/>
          </a:bodyPr>
          <a:lstStyle/>
          <a:p>
            <a:pPr marL="720725" indent="-360363"/>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Legal and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regulatory</a:t>
            </a:r>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update</a:t>
            </a:r>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A Private Member’s Bill to reform Scotland’s FOI Act is expected to be laid in the Scottish Parliament in late May 2025.</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The Scottish Government decided to take forward a FOI amendment bill after the 2023 consultation on FOI reform including proposals to extend of FOI to “third party” providers of social care services, a more structured and consistent approach to the use of its power to designate new bodies and a revision and update the FOI Act’s Codes of Practice.</a:t>
            </a:r>
          </a:p>
          <a:p>
            <a:pPr marL="720725" indent="-360363" algn="just"/>
            <a:r>
              <a:rPr lang="en-US" b="1" dirty="0" err="1">
                <a:solidFill>
                  <a:schemeClr val="tx2"/>
                </a:solidFill>
                <a:latin typeface="Calibri" panose="020F0502020204030204" pitchFamily="34" charset="0"/>
                <a:ea typeface="Calibri" panose="020F0502020204030204" pitchFamily="34" charset="0"/>
                <a:cs typeface="Calibri" panose="020F0502020204030204" pitchFamily="34" charset="0"/>
              </a:rPr>
              <a:t>Organisational</a:t>
            </a:r>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 changes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New online home: changed the website and email domain to (the shorter, clearer, more memorable and accessible) </a:t>
            </a:r>
            <a:r>
              <a:rPr lang="en-US" b="1" dirty="0" err="1">
                <a:latin typeface="Calibri" panose="020F0502020204030204" pitchFamily="34" charset="0"/>
                <a:ea typeface="Calibri" panose="020F0502020204030204" pitchFamily="34" charset="0"/>
                <a:cs typeface="Calibri" panose="020F0502020204030204" pitchFamily="34" charset="0"/>
              </a:rPr>
              <a:t>foi.scot</a:t>
            </a:r>
            <a:endParaRPr lang="en-US" b="1" dirty="0">
              <a:latin typeface="Calibri" panose="020F0502020204030204" pitchFamily="34" charset="0"/>
              <a:ea typeface="Calibri" panose="020F0502020204030204" pitchFamily="34" charset="0"/>
              <a:cs typeface="Calibri" panose="020F0502020204030204" pitchFamily="34" charset="0"/>
            </a:endParaRPr>
          </a:p>
          <a:p>
            <a:pPr marL="720725" indent="-36036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Important achievements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Highest ever number of decisions issued (303, more than the preceding two years combined)</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FOI data dashboard launched which presents key data submitted by public bodies in an interactive, visual format.</a:t>
            </a:r>
          </a:p>
          <a:p>
            <a:pPr marL="720725" indent="-36036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20th anniversary of FOI law in Scotland (from 1 Jan 2025): supporting a number of events and activities across the year to celebrate this important landmark, including events for the public, public bodies, and other stakeholders.</a:t>
            </a:r>
          </a:p>
          <a:p>
            <a:pPr marL="360362"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Additional information</a:t>
            </a:r>
          </a:p>
          <a:p>
            <a:pPr marL="646112" indent="-285750"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FOI awards: The Scottish Information Commissioner’s office continue to work with our colleagues in the UK Information Commissioner’s Office to support the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eCase</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FOI Awards, a award scheme which </a:t>
            </a:r>
            <a:r>
              <a:rPr lang="en-US" dirty="0" err="1">
                <a:solidFill>
                  <a:schemeClr val="tx2"/>
                </a:solidFill>
                <a:latin typeface="Calibri" panose="020F0502020204030204" pitchFamily="34" charset="0"/>
                <a:ea typeface="Calibri" panose="020F0502020204030204" pitchFamily="34" charset="0"/>
                <a:cs typeface="Calibri" panose="020F0502020204030204" pitchFamily="34" charset="0"/>
              </a:rPr>
              <a:t>recognises</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and celebrates best practice in FOI within public bodies across the United Kingdom.</a:t>
            </a:r>
          </a:p>
          <a:p>
            <a:pPr algn="just"/>
            <a:endParaRPr lang="en-US" sz="2400" dirty="0">
              <a:solidFill>
                <a:schemeClr val="tx2"/>
              </a:solidFill>
            </a:endParaRPr>
          </a:p>
          <a:p>
            <a:pPr marL="342900" indent="-342900">
              <a:buFont typeface="Arial" panose="020B0604020202020204" pitchFamily="34" charset="0"/>
              <a:buChar char="•"/>
            </a:pPr>
            <a:endParaRPr lang="es-ES" sz="2400" dirty="0">
              <a:solidFill>
                <a:schemeClr val="tx2"/>
              </a:solidFill>
            </a:endParaRPr>
          </a:p>
        </p:txBody>
      </p:sp>
      <p:sp>
        <p:nvSpPr>
          <p:cNvPr id="13" name="Título 12">
            <a:extLst>
              <a:ext uri="{FF2B5EF4-FFF2-40B4-BE49-F238E27FC236}">
                <a16:creationId xmlns:a16="http://schemas.microsoft.com/office/drawing/2014/main" id="{1C959065-0788-4308-AD45-17C403BAEA93}"/>
              </a:ext>
            </a:extLst>
          </p:cNvPr>
          <p:cNvSpPr>
            <a:spLocks noGrp="1"/>
          </p:cNvSpPr>
          <p:nvPr>
            <p:ph type="title"/>
          </p:nvPr>
        </p:nvSpPr>
        <p:spPr>
          <a:xfrm>
            <a:off x="0" y="106401"/>
            <a:ext cx="11738610" cy="592339"/>
          </a:xfrm>
        </p:spPr>
        <p:txBody>
          <a:bodyPr/>
          <a:lstStyle/>
          <a:p>
            <a:r>
              <a:rPr lang="es-ES" sz="3200" dirty="0">
                <a:latin typeface="Calibri" panose="020F0502020204030204" pitchFamily="34" charset="0"/>
                <a:ea typeface="Calibri" panose="020F0502020204030204" pitchFamily="34" charset="0"/>
                <a:cs typeface="Calibri" panose="020F0502020204030204" pitchFamily="34" charset="0"/>
              </a:rPr>
              <a:t>   SCOTLAND     Scottish </a:t>
            </a:r>
            <a:r>
              <a:rPr lang="es-ES" sz="3200" dirty="0" err="1">
                <a:latin typeface="Calibri" panose="020F0502020204030204" pitchFamily="34" charset="0"/>
                <a:ea typeface="Calibri" panose="020F0502020204030204" pitchFamily="34" charset="0"/>
                <a:cs typeface="Calibri" panose="020F0502020204030204" pitchFamily="34" charset="0"/>
              </a:rPr>
              <a:t>Information</a:t>
            </a:r>
            <a:r>
              <a:rPr lang="es-ES" sz="3200" dirty="0">
                <a:latin typeface="Calibri" panose="020F0502020204030204" pitchFamily="34" charset="0"/>
                <a:ea typeface="Calibri" panose="020F0502020204030204" pitchFamily="34" charset="0"/>
                <a:cs typeface="Calibri" panose="020F0502020204030204" pitchFamily="34" charset="0"/>
              </a:rPr>
              <a:t> </a:t>
            </a:r>
            <a:r>
              <a:rPr lang="es-ES" sz="3200" dirty="0" err="1">
                <a:latin typeface="Calibri" panose="020F0502020204030204" pitchFamily="34" charset="0"/>
                <a:ea typeface="Calibri" panose="020F0502020204030204" pitchFamily="34" charset="0"/>
                <a:cs typeface="Calibri" panose="020F0502020204030204" pitchFamily="34" charset="0"/>
              </a:rPr>
              <a:t>Commissioner</a:t>
            </a:r>
            <a:endParaRPr lang="es-ES"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8376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4A03FFE-4D30-4F77-B44A-56F1F09C69E4}"/>
              </a:ext>
            </a:extLst>
          </p:cNvPr>
          <p:cNvPicPr>
            <a:picLocks noGrp="1" noChangeAspect="1"/>
          </p:cNvPicPr>
          <p:nvPr>
            <p:ph idx="1"/>
          </p:nvPr>
        </p:nvPicPr>
        <p:blipFill>
          <a:blip r:embed="rId2"/>
          <a:stretch>
            <a:fillRect/>
          </a:stretch>
        </p:blipFill>
        <p:spPr>
          <a:xfrm flipH="1">
            <a:off x="12700104" y="1291590"/>
            <a:ext cx="58278" cy="45719"/>
          </a:xfrm>
          <a:prstGeom prst="rect">
            <a:avLst/>
          </a:prstGeom>
        </p:spPr>
      </p:pic>
      <p:sp>
        <p:nvSpPr>
          <p:cNvPr id="5" name="CuadroTexto 4">
            <a:extLst>
              <a:ext uri="{FF2B5EF4-FFF2-40B4-BE49-F238E27FC236}">
                <a16:creationId xmlns:a16="http://schemas.microsoft.com/office/drawing/2014/main" id="{01AC4A51-48C7-4B1D-A4ED-1E490780AA08}"/>
              </a:ext>
            </a:extLst>
          </p:cNvPr>
          <p:cNvSpPr txBox="1"/>
          <p:nvPr/>
        </p:nvSpPr>
        <p:spPr>
          <a:xfrm>
            <a:off x="163830" y="698740"/>
            <a:ext cx="11864340" cy="1754326"/>
          </a:xfrm>
          <a:prstGeom prst="rect">
            <a:avLst/>
          </a:prstGeom>
          <a:noFill/>
        </p:spPr>
        <p:txBody>
          <a:bodyPr wrap="square" rtlCol="0">
            <a:spAutoFit/>
          </a:bodyPr>
          <a:lstStyle/>
          <a:p>
            <a:pPr marL="720725" indent="-36036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Important achievements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increased number of cases of misuse of freedom of information right (67 cases). </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Increased number of appeals concerning environmental data (16 cases). Most of them were (at least partly) successful (14 cases). </a:t>
            </a:r>
          </a:p>
          <a:p>
            <a:pPr marL="720725" indent="-360363">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IC answered 370 written requests, conducted 10 free training sessions, and addressed 980 practical questions through telephone counselling, prepared an online training session, and additionally short video materials. </a:t>
            </a:r>
            <a:endParaRPr lang="es-ES" dirty="0">
              <a:solidFill>
                <a:schemeClr val="tx2"/>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Título 12">
            <a:extLst>
              <a:ext uri="{FF2B5EF4-FFF2-40B4-BE49-F238E27FC236}">
                <a16:creationId xmlns:a16="http://schemas.microsoft.com/office/drawing/2014/main" id="{1C959065-0788-4308-AD45-17C403BAEA93}"/>
              </a:ext>
            </a:extLst>
          </p:cNvPr>
          <p:cNvSpPr>
            <a:spLocks noGrp="1"/>
          </p:cNvSpPr>
          <p:nvPr>
            <p:ph type="title"/>
          </p:nvPr>
        </p:nvSpPr>
        <p:spPr>
          <a:xfrm>
            <a:off x="0" y="106401"/>
            <a:ext cx="11738610" cy="592339"/>
          </a:xfrm>
        </p:spPr>
        <p:txBody>
          <a:bodyPr/>
          <a:lstStyle/>
          <a:p>
            <a:r>
              <a:rPr lang="es-ES" sz="3200" dirty="0">
                <a:latin typeface="Calibri" panose="020F0502020204030204" pitchFamily="34" charset="0"/>
                <a:ea typeface="Calibri" panose="020F0502020204030204" pitchFamily="34" charset="0"/>
                <a:cs typeface="Calibri" panose="020F0502020204030204" pitchFamily="34" charset="0"/>
              </a:rPr>
              <a:t>    SLOVENIA   </a:t>
            </a:r>
            <a:r>
              <a:rPr lang="en-GB" sz="2400" dirty="0">
                <a:effectLst/>
                <a:latin typeface="Calibri" panose="020F0502020204030204" pitchFamily="34" charset="0"/>
                <a:ea typeface="Calibri" panose="020F0502020204030204" pitchFamily="34" charset="0"/>
                <a:cs typeface="Calibri" panose="020F0502020204030204" pitchFamily="34" charset="0"/>
              </a:rPr>
              <a:t>Information Commissioner of the Republic of Slovenia</a:t>
            </a:r>
            <a:endParaRPr lang="es-ES"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9531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4A03FFE-4D30-4F77-B44A-56F1F09C69E4}"/>
              </a:ext>
            </a:extLst>
          </p:cNvPr>
          <p:cNvPicPr>
            <a:picLocks noGrp="1" noChangeAspect="1"/>
          </p:cNvPicPr>
          <p:nvPr>
            <p:ph idx="1"/>
          </p:nvPr>
        </p:nvPicPr>
        <p:blipFill>
          <a:blip r:embed="rId2"/>
          <a:stretch>
            <a:fillRect/>
          </a:stretch>
        </p:blipFill>
        <p:spPr>
          <a:xfrm flipH="1">
            <a:off x="12700104" y="1291590"/>
            <a:ext cx="58278" cy="45719"/>
          </a:xfrm>
          <a:prstGeom prst="rect">
            <a:avLst/>
          </a:prstGeom>
        </p:spPr>
      </p:pic>
      <p:sp>
        <p:nvSpPr>
          <p:cNvPr id="5" name="CuadroTexto 4">
            <a:extLst>
              <a:ext uri="{FF2B5EF4-FFF2-40B4-BE49-F238E27FC236}">
                <a16:creationId xmlns:a16="http://schemas.microsoft.com/office/drawing/2014/main" id="{01AC4A51-48C7-4B1D-A4ED-1E490780AA08}"/>
              </a:ext>
            </a:extLst>
          </p:cNvPr>
          <p:cNvSpPr txBox="1"/>
          <p:nvPr/>
        </p:nvSpPr>
        <p:spPr>
          <a:xfrm>
            <a:off x="163830" y="698740"/>
            <a:ext cx="11864340" cy="4431983"/>
          </a:xfrm>
          <a:prstGeom prst="rect">
            <a:avLst/>
          </a:prstGeom>
          <a:noFill/>
        </p:spPr>
        <p:txBody>
          <a:bodyPr wrap="square" rtlCol="0">
            <a:spAutoFit/>
          </a:bodyPr>
          <a:lstStyle/>
          <a:p>
            <a:pPr marL="720725" indent="-360363"/>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Legal and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regulatory</a:t>
            </a:r>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update</a:t>
            </a:r>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Revision of the Freedom of Information Ordinance under way to specify the number of working hours above which a fee may be charged for processing information requests</a:t>
            </a:r>
          </a:p>
          <a:p>
            <a:pPr marL="720725" indent="-360363" algn="just"/>
            <a:endParaRPr lang="en-U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r>
              <a:rPr lang="en-US" b="1" dirty="0" err="1">
                <a:solidFill>
                  <a:schemeClr val="tx2"/>
                </a:solidFill>
                <a:latin typeface="Calibri" panose="020F0502020204030204" pitchFamily="34" charset="0"/>
                <a:ea typeface="Calibri" panose="020F0502020204030204" pitchFamily="34" charset="0"/>
                <a:cs typeface="Calibri" panose="020F0502020204030204" pitchFamily="34" charset="0"/>
              </a:rPr>
              <a:t>Organisational</a:t>
            </a:r>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 changes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One temporary hire approved due to backlog of pending cases and increased mediation requests</a:t>
            </a:r>
          </a:p>
          <a:p>
            <a:pPr marL="360362" algn="just"/>
            <a:endParaRPr lang="en-U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360362"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Additional information</a:t>
            </a:r>
          </a:p>
          <a:p>
            <a:pPr marL="646112" indent="-285750"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Each year, the FDPIC publishes his annual report in three official languages as well as in English. It contains many information concerning his work as the information commissioner and provides a detailed overview of achievements and challenges concerning the freedom of information principle. The next annual report is going to be published 1 July 2025. </a:t>
            </a:r>
          </a:p>
          <a:p>
            <a:pPr marL="720725" indent="-366713" algn="just"/>
            <a:endParaRPr lang="en-US" sz="2400" dirty="0">
              <a:solidFill>
                <a:schemeClr val="tx2"/>
              </a:solidFill>
            </a:endParaRPr>
          </a:p>
          <a:p>
            <a:pPr marL="342900" indent="-342900">
              <a:buFont typeface="Arial" panose="020B0604020202020204" pitchFamily="34" charset="0"/>
              <a:buChar char="•"/>
            </a:pPr>
            <a:endParaRPr lang="es-ES" sz="2400" dirty="0">
              <a:solidFill>
                <a:schemeClr val="tx2"/>
              </a:solidFill>
            </a:endParaRPr>
          </a:p>
        </p:txBody>
      </p:sp>
      <p:sp>
        <p:nvSpPr>
          <p:cNvPr id="13" name="Título 12">
            <a:extLst>
              <a:ext uri="{FF2B5EF4-FFF2-40B4-BE49-F238E27FC236}">
                <a16:creationId xmlns:a16="http://schemas.microsoft.com/office/drawing/2014/main" id="{1C959065-0788-4308-AD45-17C403BAEA93}"/>
              </a:ext>
            </a:extLst>
          </p:cNvPr>
          <p:cNvSpPr>
            <a:spLocks noGrp="1"/>
          </p:cNvSpPr>
          <p:nvPr>
            <p:ph type="title"/>
          </p:nvPr>
        </p:nvSpPr>
        <p:spPr>
          <a:xfrm>
            <a:off x="0" y="106401"/>
            <a:ext cx="11738610" cy="592339"/>
          </a:xfrm>
        </p:spPr>
        <p:txBody>
          <a:bodyPr/>
          <a:lstStyle/>
          <a:p>
            <a:r>
              <a:rPr lang="es-ES" sz="2800" dirty="0">
                <a:latin typeface="Calibri" panose="020F0502020204030204" pitchFamily="34" charset="0"/>
                <a:ea typeface="Calibri" panose="020F0502020204030204" pitchFamily="34" charset="0"/>
                <a:cs typeface="Calibri" panose="020F0502020204030204" pitchFamily="34" charset="0"/>
              </a:rPr>
              <a:t>SWITZERLAND   </a:t>
            </a:r>
            <a:r>
              <a:rPr lang="en-US" sz="2800" dirty="0">
                <a:latin typeface="Calibri" panose="020F0502020204030204" pitchFamily="34" charset="0"/>
                <a:ea typeface="Calibri" panose="020F0502020204030204" pitchFamily="34" charset="0"/>
                <a:cs typeface="Calibri" panose="020F0502020204030204" pitchFamily="34" charset="0"/>
              </a:rPr>
              <a:t>Federal Data Protection and Information Commissioner (CH)</a:t>
            </a:r>
            <a:endParaRPr lang="es-ES" sz="2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1444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82929"/>
          </a:xfrm>
        </p:spPr>
        <p:txBody>
          <a:bodyPr/>
          <a:lstStyle/>
          <a:p>
            <a:r>
              <a:rPr lang="de-DE" sz="3200" dirty="0">
                <a:latin typeface="Calibri" panose="020F0502020204030204" pitchFamily="34" charset="0"/>
                <a:ea typeface="Calibri" panose="020F0502020204030204" pitchFamily="34" charset="0"/>
                <a:cs typeface="Calibri" panose="020F0502020204030204" pitchFamily="34" charset="0"/>
              </a:rPr>
              <a:t>   UNITED KINGDOM      </a:t>
            </a:r>
            <a:r>
              <a:rPr lang="en-GB" sz="2800" dirty="0">
                <a:effectLst/>
                <a:latin typeface="Calibri" panose="020F0502020204030204" pitchFamily="34" charset="0"/>
                <a:ea typeface="Calibri" panose="020F0502020204030204" pitchFamily="34" charset="0"/>
                <a:cs typeface="Calibri" panose="020F0502020204030204" pitchFamily="34" charset="0"/>
              </a:rPr>
              <a:t>Information Commissioner (UK ICO)</a:t>
            </a:r>
            <a:endParaRPr lang="de-DE" sz="3200" dirty="0">
              <a:latin typeface="Calibri" panose="020F0502020204030204" pitchFamily="34" charset="0"/>
              <a:ea typeface="Calibri" panose="020F0502020204030204" pitchFamily="34" charset="0"/>
              <a:cs typeface="Calibri" panose="020F0502020204030204" pitchFamily="34" charset="0"/>
            </a:endParaRPr>
          </a:p>
        </p:txBody>
      </p:sp>
      <p:sp>
        <p:nvSpPr>
          <p:cNvPr id="3" name="Inhaltsplatzhalter 2"/>
          <p:cNvSpPr>
            <a:spLocks noGrp="1"/>
          </p:cNvSpPr>
          <p:nvPr>
            <p:ph idx="1"/>
          </p:nvPr>
        </p:nvSpPr>
        <p:spPr>
          <a:xfrm>
            <a:off x="0" y="582930"/>
            <a:ext cx="12192000" cy="5438309"/>
          </a:xfrm>
        </p:spPr>
        <p:txBody>
          <a:bodyPr/>
          <a:lstStyle/>
          <a:p>
            <a:pPr marL="720725" marR="0" lvl="0" indent="-454025"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Important achievements</a:t>
            </a:r>
          </a:p>
          <a:p>
            <a:pPr marL="720725" marR="0" lvl="0" indent="-454025" algn="just" defTabSz="914400" rtl="0" eaLnBrk="1" fontAlgn="auto" latinLnBrk="0" hangingPunct="1">
              <a:lnSpc>
                <a:spcPct val="100000"/>
              </a:lnSpc>
              <a:spcBef>
                <a:spcPts val="0"/>
              </a:spcBef>
              <a:spcAft>
                <a:spcPts val="0"/>
              </a:spcAft>
              <a:buClrTx/>
              <a:buSzTx/>
              <a:buNone/>
              <a:tabLst/>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In 2024/25, the ICO:</a:t>
            </a:r>
          </a:p>
          <a:p>
            <a:pPr marL="720725" indent="-454025" algn="just">
              <a:lnSpc>
                <a:spcPct val="100000"/>
              </a:lnSpc>
              <a:spcBef>
                <a:spcPts val="0"/>
              </a:spcBef>
              <a:defRPr/>
            </a:pPr>
            <a:r>
              <a:rPr lang="en-GB" sz="1800" dirty="0">
                <a:solidFill>
                  <a:srgbClr val="001B2E"/>
                </a:solidFill>
                <a:latin typeface="Calibri" panose="020F0502020204030204" pitchFamily="34" charset="0"/>
                <a:ea typeface="Calibri" panose="020F0502020204030204" pitchFamily="34" charset="0"/>
                <a:cs typeface="Calibri" panose="020F0502020204030204" pitchFamily="34" charset="0"/>
              </a:rPr>
              <a:t>received 7639 new cases, their second highest ever</a:t>
            </a:r>
          </a:p>
          <a:p>
            <a:pPr marL="720725" indent="-454025" algn="just">
              <a:lnSpc>
                <a:spcPct val="100000"/>
              </a:lnSpc>
              <a:spcBef>
                <a:spcPts val="0"/>
              </a:spcBef>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closed 7637 cases and achieved this with 10% less resource than this time last year</a:t>
            </a:r>
          </a:p>
          <a:p>
            <a:pPr marL="720725" indent="-454025" algn="just">
              <a:lnSpc>
                <a:spcPct val="100000"/>
              </a:lnSpc>
              <a:spcBef>
                <a:spcPts val="0"/>
              </a:spcBef>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issued 2192 statutory decision notices and closed around 1700 cases (around 23%) informally</a:t>
            </a:r>
          </a:p>
          <a:p>
            <a:pPr marL="720725" indent="-454025" algn="just">
              <a:lnSpc>
                <a:spcPct val="100000"/>
              </a:lnSpc>
              <a:spcBef>
                <a:spcPts val="0"/>
              </a:spcBef>
              <a:defRPr/>
            </a:pP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addressed poor practice in relation to requests for environmental information. Their first EIR practice recommendation to a water company issued in October 2024 has been adopted by all water companies in England and Wales </a:t>
            </a:r>
          </a:p>
          <a:p>
            <a:pPr marL="720725" indent="-454025" algn="just">
              <a:lnSpc>
                <a:spcPct val="100000"/>
              </a:lnSpc>
              <a:spcBef>
                <a:spcPts val="0"/>
              </a:spcBef>
              <a:defRPr/>
            </a:pPr>
            <a:endPar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20725" marR="0" lvl="0" indent="-454025"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Continue to promote openness and transparency by public bodies through their guidance, casework, enforcement and upstream work</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Keep exploring ways to do things differently, including exploring how new technology (AI tools), can help ICO work smarter.</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Further develop their quality assurance processes to help ensure that their work and outputs are continuously improving, being relevant, accessible and useful</a:t>
            </a:r>
          </a:p>
          <a:p>
            <a:pPr marL="720725" indent="-454025" algn="just"/>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A proposal for additional funding has been submitted as part of the next three-year spending review</a:t>
            </a:r>
          </a:p>
        </p:txBody>
      </p:sp>
    </p:spTree>
    <p:extLst>
      <p:ext uri="{BB962C8B-B14F-4D97-AF65-F5344CB8AC3E}">
        <p14:creationId xmlns:p14="http://schemas.microsoft.com/office/powerpoint/2010/main" val="64528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4A03FFE-4D30-4F77-B44A-56F1F09C69E4}"/>
              </a:ext>
            </a:extLst>
          </p:cNvPr>
          <p:cNvPicPr>
            <a:picLocks noGrp="1" noChangeAspect="1"/>
          </p:cNvPicPr>
          <p:nvPr>
            <p:ph idx="1"/>
          </p:nvPr>
        </p:nvPicPr>
        <p:blipFill>
          <a:blip r:embed="rId2"/>
          <a:stretch>
            <a:fillRect/>
          </a:stretch>
        </p:blipFill>
        <p:spPr>
          <a:xfrm flipH="1">
            <a:off x="12700104" y="1291590"/>
            <a:ext cx="58278" cy="45719"/>
          </a:xfrm>
          <a:prstGeom prst="rect">
            <a:avLst/>
          </a:prstGeom>
        </p:spPr>
      </p:pic>
      <p:sp>
        <p:nvSpPr>
          <p:cNvPr id="5" name="CuadroTexto 4">
            <a:extLst>
              <a:ext uri="{FF2B5EF4-FFF2-40B4-BE49-F238E27FC236}">
                <a16:creationId xmlns:a16="http://schemas.microsoft.com/office/drawing/2014/main" id="{01AC4A51-48C7-4B1D-A4ED-1E490780AA08}"/>
              </a:ext>
            </a:extLst>
          </p:cNvPr>
          <p:cNvSpPr txBox="1"/>
          <p:nvPr/>
        </p:nvSpPr>
        <p:spPr>
          <a:xfrm>
            <a:off x="163830" y="698740"/>
            <a:ext cx="11864340" cy="5816977"/>
          </a:xfrm>
          <a:prstGeom prst="rect">
            <a:avLst/>
          </a:prstGeom>
          <a:noFill/>
        </p:spPr>
        <p:txBody>
          <a:bodyPr wrap="square" rtlCol="0">
            <a:spAutoFit/>
          </a:bodyPr>
          <a:lstStyle/>
          <a:p>
            <a:pPr marL="720725" indent="-360363"/>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Legal and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regulatory</a:t>
            </a:r>
            <a:r>
              <a:rPr lang="es-ES" b="1" dirty="0">
                <a:solidFill>
                  <a:schemeClr val="tx2"/>
                </a:solidFill>
                <a:latin typeface="Calibri" panose="020F0502020204030204" pitchFamily="34" charset="0"/>
                <a:ea typeface="Calibri" panose="020F0502020204030204" pitchFamily="34" charset="0"/>
                <a:cs typeface="Calibri" panose="020F0502020204030204" pitchFamily="34" charset="0"/>
              </a:rPr>
              <a:t> </a:t>
            </a:r>
            <a:r>
              <a:rPr lang="es-ES" b="1" dirty="0" err="1">
                <a:solidFill>
                  <a:schemeClr val="tx2"/>
                </a:solidFill>
                <a:latin typeface="Calibri" panose="020F0502020204030204" pitchFamily="34" charset="0"/>
                <a:ea typeface="Calibri" panose="020F0502020204030204" pitchFamily="34" charset="0"/>
                <a:cs typeface="Calibri" panose="020F0502020204030204" pitchFamily="34" charset="0"/>
              </a:rPr>
              <a:t>update</a:t>
            </a:r>
            <a:endParaRPr lang="es-E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The new Statute of the Council for Transparency and Good Governance (IAA) was approved in July 2024</a:t>
            </a:r>
          </a:p>
          <a:p>
            <a:pPr marL="360362" algn="just"/>
            <a:endParaRPr lang="en-U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360362" algn="just"/>
            <a:r>
              <a:rPr lang="en-US" b="1" dirty="0" err="1">
                <a:solidFill>
                  <a:schemeClr val="tx2"/>
                </a:solidFill>
                <a:latin typeface="Calibri" panose="020F0502020204030204" pitchFamily="34" charset="0"/>
                <a:ea typeface="Calibri" panose="020F0502020204030204" pitchFamily="34" charset="0"/>
                <a:cs typeface="Calibri" panose="020F0502020204030204" pitchFamily="34" charset="0"/>
              </a:rPr>
              <a:t>Organisational</a:t>
            </a:r>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 changes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Revised internal structure: General Secretariat and new units established within the Council</a:t>
            </a:r>
          </a:p>
          <a:p>
            <a:pPr marL="720725" indent="-360363" algn="just"/>
            <a:endParaRPr lang="en-U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Important achievements</a:t>
            </a:r>
          </a:p>
          <a:p>
            <a:pPr marL="720725" indent="-360363" algn="just">
              <a:buFont typeface="Arial" panose="020B0604020202020204" pitchFamily="34" charset="0"/>
              <a:buChar char="•"/>
            </a:pPr>
            <a:r>
              <a:rPr lang="en-US" sz="1800" dirty="0">
                <a:solidFill>
                  <a:srgbClr val="001B2E"/>
                </a:solidFill>
                <a:latin typeface="Calibri" panose="020F0502020204030204" pitchFamily="34" charset="0"/>
                <a:ea typeface="Calibri" panose="020F0502020204030204" pitchFamily="34" charset="0"/>
                <a:cs typeface="Calibri" panose="020F0502020204030204" pitchFamily="34" charset="0"/>
              </a:rPr>
              <a:t>Organization of the Case Handling Workshop for the European FOI authorities in May 2024</a:t>
            </a:r>
          </a:p>
          <a:p>
            <a:pPr marL="720725" indent="-360363" algn="just">
              <a:buFont typeface="Arial" panose="020B0604020202020204" pitchFamily="34" charset="0"/>
              <a:buChar char="•"/>
            </a:pPr>
            <a:r>
              <a:rPr lang="en-US" dirty="0">
                <a:solidFill>
                  <a:srgbClr val="001B2E"/>
                </a:solidFill>
                <a:latin typeface="Calibri" panose="020F0502020204030204" pitchFamily="34" charset="0"/>
                <a:ea typeface="Calibri" panose="020F0502020204030204" pitchFamily="34" charset="0"/>
                <a:cs typeface="Calibri" panose="020F0502020204030204" pitchFamily="34" charset="0"/>
              </a:rPr>
              <a:t>New visual identity of the Council since mid 2024</a:t>
            </a:r>
          </a:p>
          <a:p>
            <a:pPr marL="720725" indent="-360363" algn="just">
              <a:buFont typeface="Arial" panose="020B0604020202020204" pitchFamily="34" charset="0"/>
              <a:buChar char="•"/>
            </a:pPr>
            <a:r>
              <a:rPr lang="en-US" dirty="0">
                <a:solidFill>
                  <a:srgbClr val="001B2E"/>
                </a:solidFill>
                <a:latin typeface="Calibri" panose="020F0502020204030204" pitchFamily="34" charset="0"/>
                <a:ea typeface="Calibri" panose="020F0502020204030204" pitchFamily="34" charset="0"/>
                <a:cs typeface="Calibri" panose="020F0502020204030204" pitchFamily="34" charset="0"/>
              </a:rPr>
              <a:t>New website under way (in production in July): an attractive and functional design, aimed at delivering an optimal user experience by enhancing both usability and accessibility for all visitors.</a:t>
            </a:r>
          </a:p>
          <a:p>
            <a:pPr marL="720725" indent="-360363" algn="just"/>
            <a:endParaRPr lang="en-US" b="1"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pPr marL="720725" indent="-360363" algn="just"/>
            <a:r>
              <a:rPr lang="en-US" b="1" dirty="0">
                <a:solidFill>
                  <a:schemeClr val="tx2"/>
                </a:solidFill>
                <a:latin typeface="Calibri" panose="020F0502020204030204" pitchFamily="34" charset="0"/>
                <a:ea typeface="Calibri" panose="020F0502020204030204" pitchFamily="34" charset="0"/>
                <a:cs typeface="Calibri" panose="020F0502020204030204" pitchFamily="34" charset="0"/>
              </a:rPr>
              <a:t>Authorities’ current priorities</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10th anniversary of the establishment of the Council: organization of a number of events (</a:t>
            </a:r>
            <a:r>
              <a:rPr kumimoji="0" lang="en-US" sz="1800" b="0" i="0" u="none" strike="noStrike" kern="1200" cap="none" spc="0" normalizeH="0" baseline="0" noProof="0" dirty="0">
                <a:ln>
                  <a:noFill/>
                </a:ln>
                <a:solidFill>
                  <a:srgbClr val="001B2E"/>
                </a:solidFill>
                <a:effectLst/>
                <a:uLnTx/>
                <a:uFillTx/>
                <a:latin typeface="Calibri" panose="020F0502020204030204" pitchFamily="34" charset="0"/>
                <a:ea typeface="Calibri" panose="020F0502020204030204" pitchFamily="34" charset="0"/>
                <a:cs typeface="Calibri" panose="020F0502020204030204" pitchFamily="34" charset="0"/>
              </a:rPr>
              <a:t>conferences and seminars)</a:t>
            </a: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 across the year to celebrate this important landmark, such as the 3 day-seminar that will take place in Santander next week.</a:t>
            </a:r>
          </a:p>
          <a:p>
            <a:pPr marL="720725" indent="-360363" algn="just">
              <a:buFont typeface="Arial" panose="020B0604020202020204" pitchFamily="34" charset="0"/>
              <a:buChar char="•"/>
            </a:pPr>
            <a:r>
              <a:rPr lang="en-US" dirty="0">
                <a:solidFill>
                  <a:schemeClr val="tx2"/>
                </a:solidFill>
                <a:latin typeface="Calibri" panose="020F0502020204030204" pitchFamily="34" charset="0"/>
                <a:ea typeface="Calibri" panose="020F0502020204030204" pitchFamily="34" charset="0"/>
                <a:cs typeface="Calibri" panose="020F0502020204030204" pitchFamily="34" charset="0"/>
              </a:rPr>
              <a:t>Review and update of the interpretative criteria of the Transparency and Access to Information Law</a:t>
            </a:r>
          </a:p>
          <a:p>
            <a:pPr algn="just"/>
            <a:endParaRPr lang="en-US" sz="2400" dirty="0">
              <a:solidFill>
                <a:schemeClr val="tx2"/>
              </a:solidFill>
            </a:endParaRPr>
          </a:p>
          <a:p>
            <a:pPr marL="342900" indent="-342900">
              <a:buFont typeface="Arial" panose="020B0604020202020204" pitchFamily="34" charset="0"/>
              <a:buChar char="•"/>
            </a:pPr>
            <a:endParaRPr lang="es-ES" sz="2400" dirty="0">
              <a:solidFill>
                <a:schemeClr val="tx2"/>
              </a:solidFill>
            </a:endParaRPr>
          </a:p>
        </p:txBody>
      </p:sp>
      <p:sp>
        <p:nvSpPr>
          <p:cNvPr id="13" name="Título 12">
            <a:extLst>
              <a:ext uri="{FF2B5EF4-FFF2-40B4-BE49-F238E27FC236}">
                <a16:creationId xmlns:a16="http://schemas.microsoft.com/office/drawing/2014/main" id="{1C959065-0788-4308-AD45-17C403BAEA93}"/>
              </a:ext>
            </a:extLst>
          </p:cNvPr>
          <p:cNvSpPr>
            <a:spLocks noGrp="1"/>
          </p:cNvSpPr>
          <p:nvPr>
            <p:ph type="title"/>
          </p:nvPr>
        </p:nvSpPr>
        <p:spPr>
          <a:xfrm>
            <a:off x="0" y="106401"/>
            <a:ext cx="11738610" cy="592339"/>
          </a:xfrm>
        </p:spPr>
        <p:txBody>
          <a:bodyPr/>
          <a:lstStyle/>
          <a:p>
            <a:r>
              <a:rPr lang="es-ES" sz="3200" dirty="0">
                <a:latin typeface="Calibri" panose="020F0502020204030204" pitchFamily="34" charset="0"/>
                <a:ea typeface="Calibri" panose="020F0502020204030204" pitchFamily="34" charset="0"/>
                <a:cs typeface="Calibri" panose="020F0502020204030204" pitchFamily="34" charset="0"/>
              </a:rPr>
              <a:t>     SPAIN     </a:t>
            </a:r>
            <a:r>
              <a:rPr lang="en-GB" sz="2400" dirty="0">
                <a:effectLst/>
                <a:latin typeface="Calibri" panose="020F0502020204030204" pitchFamily="34" charset="0"/>
                <a:ea typeface="Calibri" panose="020F0502020204030204" pitchFamily="34" charset="0"/>
                <a:cs typeface="Calibri" panose="020F0502020204030204" pitchFamily="34" charset="0"/>
              </a:rPr>
              <a:t>Council for Transparency and Good Governance</a:t>
            </a:r>
            <a:endParaRPr lang="es-ES"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3129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Marcador de contenido 3">
            <a:extLst>
              <a:ext uri="{FF2B5EF4-FFF2-40B4-BE49-F238E27FC236}">
                <a16:creationId xmlns:a16="http://schemas.microsoft.com/office/drawing/2014/main" id="{95613513-B67F-41EA-9335-C0EC13A8B596}"/>
              </a:ext>
            </a:extLst>
          </p:cNvPr>
          <p:cNvPicPr>
            <a:picLocks noGrp="1" noChangeAspect="1"/>
          </p:cNvPicPr>
          <p:nvPr>
            <p:ph idx="1"/>
          </p:nvPr>
        </p:nvPicPr>
        <p:blipFill>
          <a:blip r:embed="rId2"/>
          <a:stretch>
            <a:fillRect/>
          </a:stretch>
        </p:blipFill>
        <p:spPr>
          <a:xfrm>
            <a:off x="729343" y="164383"/>
            <a:ext cx="10732866" cy="5832794"/>
          </a:xfrm>
          <a:prstGeom prst="rect">
            <a:avLst/>
          </a:prstGeom>
        </p:spPr>
      </p:pic>
    </p:spTree>
    <p:extLst>
      <p:ext uri="{BB962C8B-B14F-4D97-AF65-F5344CB8AC3E}">
        <p14:creationId xmlns:p14="http://schemas.microsoft.com/office/powerpoint/2010/main" val="1465294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Marcador de contenido 3">
            <a:extLst>
              <a:ext uri="{FF2B5EF4-FFF2-40B4-BE49-F238E27FC236}">
                <a16:creationId xmlns:a16="http://schemas.microsoft.com/office/drawing/2014/main" id="{96AB1F40-3290-46D9-B0F6-29253E47EC3D}"/>
              </a:ext>
            </a:extLst>
          </p:cNvPr>
          <p:cNvPicPr>
            <a:picLocks noGrp="1" noChangeAspect="1"/>
          </p:cNvPicPr>
          <p:nvPr>
            <p:ph idx="1"/>
          </p:nvPr>
        </p:nvPicPr>
        <p:blipFill>
          <a:blip r:embed="rId2"/>
          <a:stretch>
            <a:fillRect/>
          </a:stretch>
        </p:blipFill>
        <p:spPr>
          <a:xfrm>
            <a:off x="1328056" y="87086"/>
            <a:ext cx="9633857" cy="5909692"/>
          </a:xfrm>
          <a:prstGeom prst="rect">
            <a:avLst/>
          </a:prstGeom>
        </p:spPr>
      </p:pic>
    </p:spTree>
    <p:extLst>
      <p:ext uri="{BB962C8B-B14F-4D97-AF65-F5344CB8AC3E}">
        <p14:creationId xmlns:p14="http://schemas.microsoft.com/office/powerpoint/2010/main" val="3074138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390" y="1283864"/>
            <a:ext cx="3601219" cy="3150114"/>
          </a:xfrm>
          <a:prstGeom prst="rect">
            <a:avLst/>
          </a:prstGeom>
        </p:spPr>
      </p:pic>
      <p:sp>
        <p:nvSpPr>
          <p:cNvPr id="5" name="Abgerundetes Rechteck 4"/>
          <p:cNvSpPr/>
          <p:nvPr/>
        </p:nvSpPr>
        <p:spPr>
          <a:xfrm>
            <a:off x="2991395" y="5269761"/>
            <a:ext cx="6209211" cy="754978"/>
          </a:xfrm>
          <a:prstGeom prst="round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23-25 June 2025, Berlin</a:t>
            </a:r>
          </a:p>
        </p:txBody>
      </p:sp>
    </p:spTree>
    <p:extLst>
      <p:ext uri="{BB962C8B-B14F-4D97-AF65-F5344CB8AC3E}">
        <p14:creationId xmlns:p14="http://schemas.microsoft.com/office/powerpoint/2010/main" val="2058670700"/>
      </p:ext>
    </p:extLst>
  </p:cSld>
  <p:clrMapOvr>
    <a:masterClrMapping/>
  </p:clrMapOvr>
</p:sld>
</file>

<file path=ppt/theme/theme1.xml><?xml version="1.0" encoding="utf-8"?>
<a:theme xmlns:a="http://schemas.openxmlformats.org/drawingml/2006/main" name="Office">
  <a:themeElements>
    <a:clrScheme name="Colors ICIC 2025">
      <a:dk1>
        <a:srgbClr val="1674BA"/>
      </a:dk1>
      <a:lt1>
        <a:srgbClr val="F5F3F5"/>
      </a:lt1>
      <a:dk2>
        <a:srgbClr val="001B2E"/>
      </a:dk2>
      <a:lt2>
        <a:srgbClr val="FFFFFF"/>
      </a:lt2>
      <a:accent1>
        <a:srgbClr val="6FC7B2"/>
      </a:accent1>
      <a:accent2>
        <a:srgbClr val="FF4000"/>
      </a:accent2>
      <a:accent3>
        <a:srgbClr val="54428E"/>
      </a:accent3>
      <a:accent4>
        <a:srgbClr val="ECD444"/>
      </a:accent4>
      <a:accent5>
        <a:srgbClr val="F564A9"/>
      </a:accent5>
      <a:accent6>
        <a:srgbClr val="70AD47"/>
      </a:accent6>
      <a:hlink>
        <a:srgbClr val="0563C1"/>
      </a:hlink>
      <a:folHlink>
        <a:srgbClr val="954F72"/>
      </a:folHlink>
    </a:clrScheme>
    <a:fontScheme name="ICIC 2025">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TotalTime>
  <Words>2134</Words>
  <Application>Microsoft Office PowerPoint</Application>
  <PresentationFormat>Panorámica</PresentationFormat>
  <Paragraphs>185</Paragraphs>
  <Slides>22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22</vt:i4>
      </vt:variant>
    </vt:vector>
  </HeadingPairs>
  <TitlesOfParts>
    <vt:vector size="27" baseType="lpstr">
      <vt:lpstr>Arial</vt:lpstr>
      <vt:lpstr>Calibri</vt:lpstr>
      <vt:lpstr>Source sans pro</vt:lpstr>
      <vt:lpstr>Verdana</vt:lpstr>
      <vt:lpstr>Office</vt:lpstr>
      <vt:lpstr>Presentación de PowerPoint</vt:lpstr>
      <vt:lpstr>Regional report Europe</vt:lpstr>
      <vt:lpstr>Presentación de PowerPoint</vt:lpstr>
      <vt:lpstr>  ALBANIA   Information and Data Protection Commissioner</vt:lpstr>
      <vt:lpstr>   CROATIA      The Information Commissioner of the Republic of Croatia</vt:lpstr>
      <vt:lpstr>European Ombudsman</vt:lpstr>
      <vt:lpstr>    FRANCE  Commission d’accès aux documents administratifs (CADA)</vt:lpstr>
      <vt:lpstr>Germany – Brandenburg   Brandenburg Commissioner for Data Protection and Access to information  </vt:lpstr>
      <vt:lpstr>GERMANY: FEDERAL LEVEL    The Federal Commissioner for Data Protection and Freedom of Information </vt:lpstr>
      <vt:lpstr>HUNGARY   National Authority for Data Protection and Freedom of Information</vt:lpstr>
      <vt:lpstr>   KOSOVO   Information and Privacy Agency </vt:lpstr>
      <vt:lpstr>   LUXEMBOURG     Commission d’accès aux documents (CAD)</vt:lpstr>
      <vt:lpstr> NORTH MACEDONIA  Agency for Protection of the Right to Free Access to Public Information</vt:lpstr>
      <vt:lpstr>  PORTUGAL  Comissão de Acesso aos Documentos Administrativos (CADA)</vt:lpstr>
      <vt:lpstr>   SCOTLAND     Scottish Information Commissioner</vt:lpstr>
      <vt:lpstr>    SLOVENIA   Information Commissioner of the Republic of Slovenia</vt:lpstr>
      <vt:lpstr>SWITZERLAND   Federal Data Protection and Information Commissioner (CH)</vt:lpstr>
      <vt:lpstr>   UNITED KINGDOM      Information Commissioner (UK ICO)</vt:lpstr>
      <vt:lpstr>     SPAIN     Council for Transparency and Good Governance</vt:lpstr>
      <vt:lpstr>Presentación de PowerPoint</vt:lpstr>
      <vt:lpstr>Presentación de PowerPoint</vt:lpstr>
      <vt:lpstr>Presentación de PowerPoint</vt:lpstr>
    </vt:vector>
  </TitlesOfParts>
  <Company>BfDI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Isabel Lombardero</dc:creator>
  <cp:lastModifiedBy>ISABEL LOMBARDERO LASARTE</cp:lastModifiedBy>
  <cp:revision>95</cp:revision>
  <dcterms:created xsi:type="dcterms:W3CDTF">2025-02-13T08:09:47Z</dcterms:created>
  <dcterms:modified xsi:type="dcterms:W3CDTF">2025-06-20T14:06:30Z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