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1" r:id="rId4"/>
    <p:sldId id="275" r:id="rId5"/>
    <p:sldId id="266" r:id="rId6"/>
    <p:sldId id="267" r:id="rId7"/>
    <p:sldId id="268" r:id="rId8"/>
    <p:sldId id="269" r:id="rId9"/>
    <p:sldId id="270" r:id="rId10"/>
    <p:sldId id="271" r:id="rId11"/>
    <p:sldId id="272" r:id="rId12"/>
    <p:sldId id="273" r:id="rId13"/>
    <p:sldId id="274" r:id="rId14"/>
    <p:sldId id="264" r:id="rId1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74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DB967E-4D86-4754-A426-990D9321233E}" v="57" dt="2025-06-22T10:18:56.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43" autoAdjust="0"/>
    <p:restoredTop sz="94660"/>
  </p:normalViewPr>
  <p:slideViewPr>
    <p:cSldViewPr snapToGrid="0">
      <p:cViewPr varScale="1">
        <p:scale>
          <a:sx n="80" d="100"/>
          <a:sy n="80" d="100"/>
        </p:scale>
        <p:origin x="14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s">
    <p:spTree>
      <p:nvGrpSpPr>
        <p:cNvPr id="1" name=""/>
        <p:cNvGrpSpPr/>
        <p:nvPr/>
      </p:nvGrpSpPr>
      <p:grpSpPr>
        <a:xfrm>
          <a:off x="0" y="0"/>
          <a:ext cx="0" cy="0"/>
          <a:chOff x="0" y="0"/>
          <a:chExt cx="0" cy="0"/>
        </a:xfrm>
      </p:grpSpPr>
      <p:pic>
        <p:nvPicPr>
          <p:cNvPr id="8" name="Grafik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ctrTitle"/>
          </p:nvPr>
        </p:nvSpPr>
        <p:spPr>
          <a:xfrm>
            <a:off x="838200" y="1587336"/>
            <a:ext cx="10515600" cy="999676"/>
          </a:xfrm>
          <a:prstGeom prst="rect">
            <a:avLst/>
          </a:prstGeom>
        </p:spPr>
        <p:txBody>
          <a:bodyPr anchor="ctr"/>
          <a:lstStyle>
            <a:lvl1pPr algn="ctr">
              <a:defRPr sz="3600"/>
            </a:lvl1pPr>
          </a:lstStyle>
          <a:p>
            <a:r>
              <a:rPr lang="de-DE" dirty="0"/>
              <a:t>Titelmasterformat durch Klicken bearbeiten</a:t>
            </a:r>
          </a:p>
        </p:txBody>
      </p:sp>
      <p:sp>
        <p:nvSpPr>
          <p:cNvPr id="3" name="Untertitel 2"/>
          <p:cNvSpPr>
            <a:spLocks noGrp="1"/>
          </p:cNvSpPr>
          <p:nvPr>
            <p:ph type="subTitle" idx="1"/>
          </p:nvPr>
        </p:nvSpPr>
        <p:spPr>
          <a:xfrm>
            <a:off x="838200" y="2732329"/>
            <a:ext cx="10551543" cy="1090434"/>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p>
        </p:txBody>
      </p:sp>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5" name="Fußzeilenplatzhalter 4"/>
          <p:cNvSpPr>
            <a:spLocks noGrp="1"/>
          </p:cNvSpPr>
          <p:nvPr>
            <p:ph type="ftr" sz="quarter" idx="11"/>
          </p:nvPr>
        </p:nvSpPr>
        <p:spPr>
          <a:xfrm>
            <a:off x="4038600" y="6356350"/>
            <a:ext cx="4114800" cy="365125"/>
          </a:xfrm>
          <a:prstGeom prst="rect">
            <a:avLst/>
          </a:prstGeom>
        </p:spPr>
        <p:txBody>
          <a:bodyPr/>
          <a:lstStyle/>
          <a:p>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pic>
        <p:nvPicPr>
          <p:cNvPr id="9" name="Grafik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83409" y="441700"/>
            <a:ext cx="809378" cy="707991"/>
          </a:xfrm>
          <a:prstGeom prst="rect">
            <a:avLst/>
          </a:prstGeom>
        </p:spPr>
      </p:pic>
      <p:pic>
        <p:nvPicPr>
          <p:cNvPr id="7" name="Grafik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65518" y="298159"/>
            <a:ext cx="1296539" cy="1001871"/>
          </a:xfrm>
          <a:prstGeom prst="rect">
            <a:avLst/>
          </a:prstGeom>
        </p:spPr>
      </p:pic>
      <p:pic>
        <p:nvPicPr>
          <p:cNvPr id="10" name="Grafik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719346" y="255414"/>
            <a:ext cx="1634454" cy="1076508"/>
          </a:xfrm>
          <a:prstGeom prst="rect">
            <a:avLst/>
          </a:prstGeom>
        </p:spPr>
      </p:pic>
    </p:spTree>
    <p:extLst>
      <p:ext uri="{BB962C8B-B14F-4D97-AF65-F5344CB8AC3E}">
        <p14:creationId xmlns:p14="http://schemas.microsoft.com/office/powerpoint/2010/main" val="3633917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A">
    <p:bg>
      <p:bgRef idx="1001">
        <a:schemeClr val="bg1"/>
      </p:bgRef>
    </p:bg>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sp>
        <p:nvSpPr>
          <p:cNvPr id="10" name="Titel 9"/>
          <p:cNvSpPr>
            <a:spLocks noGrp="1"/>
          </p:cNvSpPr>
          <p:nvPr>
            <p:ph type="title"/>
          </p:nvPr>
        </p:nvSpPr>
        <p:spPr>
          <a:xfrm>
            <a:off x="0" y="1"/>
            <a:ext cx="12192000" cy="698740"/>
          </a:xfrm>
          <a:prstGeom prst="rect">
            <a:avLst/>
          </a:prstGeom>
          <a:noFill/>
        </p:spPr>
        <p:txBody>
          <a:bodyPr anchor="ctr"/>
          <a:lstStyle>
            <a:lvl1pPr>
              <a:defRPr sz="1600" b="1">
                <a:solidFill>
                  <a:schemeClr val="bg1"/>
                </a:solidFill>
              </a:defRPr>
            </a:lvl1pPr>
          </a:lstStyle>
          <a:p>
            <a:r>
              <a:rPr lang="de-DE" dirty="0"/>
              <a:t>Titelmasterformat durch Klicken bearbeiten</a:t>
            </a:r>
          </a:p>
        </p:txBody>
      </p:sp>
      <p:sp>
        <p:nvSpPr>
          <p:cNvPr id="8" name="Inhaltsplatzhalter 2"/>
          <p:cNvSpPr>
            <a:spLocks noGrp="1"/>
          </p:cNvSpPr>
          <p:nvPr>
            <p:ph idx="1"/>
          </p:nvPr>
        </p:nvSpPr>
        <p:spPr>
          <a:xfrm>
            <a:off x="0" y="698741"/>
            <a:ext cx="12192000" cy="532249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535572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B">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5" name="Foliennummernplatzhalter 4"/>
          <p:cNvSpPr>
            <a:spLocks noGrp="1"/>
          </p:cNvSpPr>
          <p:nvPr>
            <p:ph type="sldNum" sz="quarter" idx="12"/>
          </p:nvPr>
        </p:nvSpPr>
        <p:spPr/>
        <p:txBody>
          <a:bodyPr/>
          <a:lstStyle/>
          <a:p>
            <a:fld id="{7A7D99BE-BF90-431E-985F-ADA52F92C54C}" type="slidenum">
              <a:rPr lang="de-DE" smtClean="0"/>
              <a:t>‹#›</a:t>
            </a:fld>
            <a:endParaRPr lang="de-DE" dirty="0"/>
          </a:p>
        </p:txBody>
      </p:sp>
      <p:sp>
        <p:nvSpPr>
          <p:cNvPr id="6" name="Rechteck 5"/>
          <p:cNvSpPr/>
          <p:nvPr userDrawn="1"/>
        </p:nvSpPr>
        <p:spPr>
          <a:xfrm>
            <a:off x="0" y="0"/>
            <a:ext cx="12192000" cy="60212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9"/>
          <p:cNvSpPr>
            <a:spLocks noGrp="1"/>
          </p:cNvSpPr>
          <p:nvPr>
            <p:ph type="title"/>
          </p:nvPr>
        </p:nvSpPr>
        <p:spPr>
          <a:xfrm>
            <a:off x="0" y="1"/>
            <a:ext cx="12192000" cy="698740"/>
          </a:xfrm>
          <a:prstGeom prst="rect">
            <a:avLst/>
          </a:prstGeom>
        </p:spPr>
        <p:txBody>
          <a:bodyPr anchor="ctr"/>
          <a:lstStyle>
            <a:lvl1pPr>
              <a:defRPr sz="1600" b="1">
                <a:solidFill>
                  <a:schemeClr val="tx1"/>
                </a:solidFill>
              </a:defRPr>
            </a:lvl1pPr>
          </a:lstStyle>
          <a:p>
            <a:r>
              <a:rPr lang="de-DE" dirty="0"/>
              <a:t>Titelmasterformat durch Klicken bearbeiten</a:t>
            </a:r>
          </a:p>
        </p:txBody>
      </p:sp>
      <p:sp>
        <p:nvSpPr>
          <p:cNvPr id="8" name="Inhaltsplatzhalter 2"/>
          <p:cNvSpPr>
            <a:spLocks noGrp="1"/>
          </p:cNvSpPr>
          <p:nvPr>
            <p:ph idx="1"/>
          </p:nvPr>
        </p:nvSpPr>
        <p:spPr>
          <a:xfrm>
            <a:off x="0" y="698741"/>
            <a:ext cx="12192000" cy="532249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368116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sp>
        <p:nvSpPr>
          <p:cNvPr id="8" name="Bildplatzhalter 7"/>
          <p:cNvSpPr>
            <a:spLocks noGrp="1"/>
          </p:cNvSpPr>
          <p:nvPr>
            <p:ph type="pic" sz="quarter" idx="13"/>
          </p:nvPr>
        </p:nvSpPr>
        <p:spPr>
          <a:xfrm>
            <a:off x="1326620" y="698741"/>
            <a:ext cx="9538760" cy="5365553"/>
          </a:xfrm>
          <a:prstGeom prst="rect">
            <a:avLst/>
          </a:prstGeom>
        </p:spPr>
        <p:txBody>
          <a:bodyPr/>
          <a:lstStyle/>
          <a:p>
            <a:endParaRPr lang="de-DE"/>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797504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ov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6" name="Foliennummernplatzhalter 5"/>
          <p:cNvSpPr>
            <a:spLocks noGrp="1"/>
          </p:cNvSpPr>
          <p:nvPr>
            <p:ph type="sldNum" sz="quarter" idx="12"/>
          </p:nvPr>
        </p:nvSpPr>
        <p:spPr/>
        <p:txBody>
          <a:bodyPr/>
          <a:lstStyle/>
          <a:p>
            <a:fld id="{7A7D99BE-BF90-431E-985F-ADA52F92C54C}" type="slidenum">
              <a:rPr lang="de-DE" smtClean="0"/>
              <a:t>‹#›</a:t>
            </a:fld>
            <a:endParaRPr lang="de-DE" dirty="0"/>
          </a:p>
        </p:txBody>
      </p:sp>
      <p:sp>
        <p:nvSpPr>
          <p:cNvPr id="3" name="Medienplatzhalter 2"/>
          <p:cNvSpPr>
            <a:spLocks noGrp="1"/>
          </p:cNvSpPr>
          <p:nvPr>
            <p:ph type="media" sz="quarter" idx="13"/>
          </p:nvPr>
        </p:nvSpPr>
        <p:spPr>
          <a:xfrm>
            <a:off x="1343025" y="698741"/>
            <a:ext cx="9505951" cy="5347098"/>
          </a:xfrm>
          <a:prstGeom prst="rect">
            <a:avLst/>
          </a:prstGeom>
        </p:spPr>
        <p:txBody>
          <a:bodyPr/>
          <a:lstStyle/>
          <a:p>
            <a:endParaRPr lang="de-DE"/>
          </a:p>
        </p:txBody>
      </p:sp>
      <p:sp>
        <p:nvSpPr>
          <p:cNvPr id="7"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626083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Picture">
    <p:spTree>
      <p:nvGrpSpPr>
        <p:cNvPr id="1" name=""/>
        <p:cNvGrpSpPr/>
        <p:nvPr/>
      </p:nvGrpSpPr>
      <p:grpSpPr>
        <a:xfrm>
          <a:off x="0" y="0"/>
          <a:ext cx="0" cy="0"/>
          <a:chOff x="0" y="0"/>
          <a:chExt cx="0" cy="0"/>
        </a:xfrm>
      </p:grpSpPr>
      <p:sp>
        <p:nvSpPr>
          <p:cNvPr id="5" name="Datumsplatzhalter 4"/>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7" name="Foliennummernplatzhalter 6"/>
          <p:cNvSpPr>
            <a:spLocks noGrp="1"/>
          </p:cNvSpPr>
          <p:nvPr>
            <p:ph type="sldNum" sz="quarter" idx="12"/>
          </p:nvPr>
        </p:nvSpPr>
        <p:spPr/>
        <p:txBody>
          <a:bodyPr/>
          <a:lstStyle/>
          <a:p>
            <a:fld id="{7A7D99BE-BF90-431E-985F-ADA52F92C54C}" type="slidenum">
              <a:rPr lang="de-DE" smtClean="0"/>
              <a:t>‹#›</a:t>
            </a:fld>
            <a:endParaRPr lang="de-DE" dirty="0"/>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
        <p:nvSpPr>
          <p:cNvPr id="10" name="Inhaltsplatzhalter 2"/>
          <p:cNvSpPr>
            <a:spLocks noGrp="1"/>
          </p:cNvSpPr>
          <p:nvPr>
            <p:ph idx="1"/>
          </p:nvPr>
        </p:nvSpPr>
        <p:spPr>
          <a:xfrm>
            <a:off x="1" y="1069675"/>
            <a:ext cx="7599872" cy="510728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1"/>
          <p:cNvSpPr>
            <a:spLocks noGrp="1"/>
          </p:cNvSpPr>
          <p:nvPr>
            <p:ph type="pic" sz="quarter" idx="13"/>
          </p:nvPr>
        </p:nvSpPr>
        <p:spPr>
          <a:xfrm>
            <a:off x="7599873" y="1069674"/>
            <a:ext cx="4592127" cy="5107289"/>
          </a:xfrm>
          <a:prstGeom prst="rect">
            <a:avLst/>
          </a:prstGeom>
          <a:solidFill>
            <a:schemeClr val="bg1"/>
          </a:solidFill>
        </p:spPr>
        <p:txBody>
          <a:bodyPr/>
          <a:lstStyle/>
          <a:p>
            <a:endParaRPr lang="de-DE"/>
          </a:p>
        </p:txBody>
      </p:sp>
    </p:spTree>
    <p:extLst>
      <p:ext uri="{BB962C8B-B14F-4D97-AF65-F5344CB8AC3E}">
        <p14:creationId xmlns:p14="http://schemas.microsoft.com/office/powerpoint/2010/main" val="2790074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Graph">
    <p:spTree>
      <p:nvGrpSpPr>
        <p:cNvPr id="1" name=""/>
        <p:cNvGrpSpPr/>
        <p:nvPr/>
      </p:nvGrpSpPr>
      <p:grpSpPr>
        <a:xfrm>
          <a:off x="0" y="0"/>
          <a:ext cx="0" cy="0"/>
          <a:chOff x="0" y="0"/>
          <a:chExt cx="0" cy="0"/>
        </a:xfrm>
      </p:grpSpPr>
      <p:sp>
        <p:nvSpPr>
          <p:cNvPr id="5" name="Datumsplatzhalter 4"/>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7" name="Foliennummernplatzhalter 6"/>
          <p:cNvSpPr>
            <a:spLocks noGrp="1"/>
          </p:cNvSpPr>
          <p:nvPr>
            <p:ph type="sldNum" sz="quarter" idx="12"/>
          </p:nvPr>
        </p:nvSpPr>
        <p:spPr/>
        <p:txBody>
          <a:bodyPr/>
          <a:lstStyle/>
          <a:p>
            <a:fld id="{7A7D99BE-BF90-431E-985F-ADA52F92C54C}" type="slidenum">
              <a:rPr lang="de-DE" smtClean="0"/>
              <a:t>‹#›</a:t>
            </a:fld>
            <a:endParaRPr lang="de-DE" dirty="0"/>
          </a:p>
        </p:txBody>
      </p:sp>
      <p:sp>
        <p:nvSpPr>
          <p:cNvPr id="9"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
        <p:nvSpPr>
          <p:cNvPr id="10" name="Inhaltsplatzhalter 2"/>
          <p:cNvSpPr>
            <a:spLocks noGrp="1"/>
          </p:cNvSpPr>
          <p:nvPr>
            <p:ph idx="1"/>
          </p:nvPr>
        </p:nvSpPr>
        <p:spPr>
          <a:xfrm>
            <a:off x="1" y="1069675"/>
            <a:ext cx="7599872" cy="5107288"/>
          </a:xfrm>
          <a:prstGeom prst="rect">
            <a:avLst/>
          </a:prstGeom>
          <a:solidFill>
            <a:schemeClr val="bg2"/>
          </a:solidFill>
        </p:spPr>
        <p:txBody>
          <a:body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Diagrammplatzhalter 2"/>
          <p:cNvSpPr>
            <a:spLocks noGrp="1"/>
          </p:cNvSpPr>
          <p:nvPr>
            <p:ph type="chart" sz="quarter" idx="13"/>
          </p:nvPr>
        </p:nvSpPr>
        <p:spPr>
          <a:xfrm>
            <a:off x="7599363" y="1069675"/>
            <a:ext cx="4592637" cy="5107288"/>
          </a:xfrm>
          <a:prstGeom prst="rect">
            <a:avLst/>
          </a:prstGeom>
          <a:solidFill>
            <a:schemeClr val="bg1"/>
          </a:solidFill>
        </p:spPr>
        <p:txBody>
          <a:bodyPr/>
          <a:lstStyle/>
          <a:p>
            <a:endParaRPr lang="de-DE"/>
          </a:p>
        </p:txBody>
      </p:sp>
    </p:spTree>
    <p:extLst>
      <p:ext uri="{BB962C8B-B14F-4D97-AF65-F5344CB8AC3E}">
        <p14:creationId xmlns:p14="http://schemas.microsoft.com/office/powerpoint/2010/main" val="292803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pty Slide + Title">
    <p:spTree>
      <p:nvGrpSpPr>
        <p:cNvPr id="1" name=""/>
        <p:cNvGrpSpPr/>
        <p:nvPr/>
      </p:nvGrpSpPr>
      <p:grpSpPr>
        <a:xfrm>
          <a:off x="0" y="0"/>
          <a:ext cx="0" cy="0"/>
          <a:chOff x="0" y="0"/>
          <a:chExt cx="0" cy="0"/>
        </a:xfrm>
      </p:grpSpPr>
      <p:sp>
        <p:nvSpPr>
          <p:cNvPr id="3" name="Datumsplatzhalter 2"/>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5" name="Foliennummernplatzhalter 4"/>
          <p:cNvSpPr>
            <a:spLocks noGrp="1"/>
          </p:cNvSpPr>
          <p:nvPr>
            <p:ph type="sldNum" sz="quarter" idx="12"/>
          </p:nvPr>
        </p:nvSpPr>
        <p:spPr/>
        <p:txBody>
          <a:bodyPr/>
          <a:lstStyle/>
          <a:p>
            <a:fld id="{7A7D99BE-BF90-431E-985F-ADA52F92C54C}" type="slidenum">
              <a:rPr lang="de-DE" smtClean="0"/>
              <a:t>‹#›</a:t>
            </a:fld>
            <a:endParaRPr lang="de-DE" dirty="0"/>
          </a:p>
        </p:txBody>
      </p:sp>
      <p:sp>
        <p:nvSpPr>
          <p:cNvPr id="7" name="Titel 9"/>
          <p:cNvSpPr>
            <a:spLocks noGrp="1"/>
          </p:cNvSpPr>
          <p:nvPr>
            <p:ph type="title"/>
          </p:nvPr>
        </p:nvSpPr>
        <p:spPr>
          <a:xfrm>
            <a:off x="0" y="1"/>
            <a:ext cx="12192000" cy="698740"/>
          </a:xfrm>
          <a:prstGeom prst="rect">
            <a:avLst/>
          </a:prstGeom>
        </p:spPr>
        <p:txBody>
          <a:bodyPr anchor="ctr"/>
          <a:lstStyle>
            <a:lvl1pPr>
              <a:defRPr sz="1600" b="1"/>
            </a:lvl1pPr>
          </a:lstStyle>
          <a:p>
            <a:r>
              <a:rPr lang="de-DE" dirty="0"/>
              <a:t>Titelmasterformat durch Klicken bearbeiten</a:t>
            </a:r>
          </a:p>
        </p:txBody>
      </p:sp>
    </p:spTree>
    <p:extLst>
      <p:ext uri="{BB962C8B-B14F-4D97-AF65-F5344CB8AC3E}">
        <p14:creationId xmlns:p14="http://schemas.microsoft.com/office/powerpoint/2010/main" val="3908844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38200" y="6356350"/>
            <a:ext cx="2743200" cy="365125"/>
          </a:xfrm>
          <a:prstGeom prst="rect">
            <a:avLst/>
          </a:prstGeom>
        </p:spPr>
        <p:txBody>
          <a:bodyPr/>
          <a:lstStyle/>
          <a:p>
            <a:fld id="{69C26CA8-8D4D-4173-85ED-06F8EF363865}" type="datetimeFigureOut">
              <a:rPr lang="de-DE" smtClean="0"/>
              <a:t>08.07.2025</a:t>
            </a:fld>
            <a:endParaRPr lang="de-DE" dirty="0"/>
          </a:p>
        </p:txBody>
      </p:sp>
      <p:sp>
        <p:nvSpPr>
          <p:cNvPr id="4" name="Foliennummernplatzhalter 3"/>
          <p:cNvSpPr>
            <a:spLocks noGrp="1"/>
          </p:cNvSpPr>
          <p:nvPr>
            <p:ph type="sldNum" sz="quarter" idx="12"/>
          </p:nvPr>
        </p:nvSpPr>
        <p:spPr/>
        <p:txBody>
          <a:bodyPr/>
          <a:lstStyle/>
          <a:p>
            <a:fld id="{7A7D99BE-BF90-431E-985F-ADA52F92C54C}" type="slidenum">
              <a:rPr lang="de-DE" smtClean="0"/>
              <a:t>‹#›</a:t>
            </a:fld>
            <a:endParaRPr lang="de-DE" dirty="0"/>
          </a:p>
        </p:txBody>
      </p:sp>
    </p:spTree>
    <p:extLst>
      <p:ext uri="{BB962C8B-B14F-4D97-AF65-F5344CB8AC3E}">
        <p14:creationId xmlns:p14="http://schemas.microsoft.com/office/powerpoint/2010/main" val="4261803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3D4E3048-7ED4-4F85-BB76-481276F4021D}" type="slidenum">
              <a:rPr lang="de-DE" smtClean="0"/>
              <a:pPr/>
              <a:t>‹#›</a:t>
            </a:fld>
            <a:endParaRPr lang="de-DE" dirty="0"/>
          </a:p>
        </p:txBody>
      </p:sp>
      <p:pic>
        <p:nvPicPr>
          <p:cNvPr id="5" name="Grafik 4"/>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4687224" y="6335055"/>
            <a:ext cx="466099" cy="407713"/>
          </a:xfrm>
          <a:prstGeom prst="rect">
            <a:avLst/>
          </a:prstGeom>
        </p:spPr>
      </p:pic>
      <p:pic>
        <p:nvPicPr>
          <p:cNvPr id="8" name="Grafik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5722680" y="6250436"/>
            <a:ext cx="746641" cy="576950"/>
          </a:xfrm>
          <a:prstGeom prst="rect">
            <a:avLst/>
          </a:prstGeom>
        </p:spPr>
      </p:pic>
      <p:pic>
        <p:nvPicPr>
          <p:cNvPr id="9" name="Grafik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6837204" y="6228945"/>
            <a:ext cx="941238" cy="619932"/>
          </a:xfrm>
          <a:prstGeom prst="rect">
            <a:avLst/>
          </a:prstGeom>
        </p:spPr>
      </p:pic>
    </p:spTree>
    <p:extLst>
      <p:ext uri="{BB962C8B-B14F-4D97-AF65-F5344CB8AC3E}">
        <p14:creationId xmlns:p14="http://schemas.microsoft.com/office/powerpoint/2010/main" val="558219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 id="2147483651" r:id="rId4"/>
    <p:sldLayoutId id="2147483657" r:id="rId5"/>
    <p:sldLayoutId id="2147483652" r:id="rId6"/>
    <p:sldLayoutId id="2147483658" r:id="rId7"/>
    <p:sldLayoutId id="2147483654" r:id="rId8"/>
    <p:sldLayoutId id="2147483655" r:id="rId9"/>
  </p:sldLayoutIdLst>
  <p:txStyles>
    <p:titleStyle>
      <a:lvl1pPr algn="l" defTabSz="914400" rtl="0" eaLnBrk="1" latinLnBrk="0" hangingPunct="1">
        <a:lnSpc>
          <a:spcPct val="90000"/>
        </a:lnSpc>
        <a:spcBef>
          <a:spcPct val="0"/>
        </a:spcBef>
        <a:buNone/>
        <a:defRPr sz="44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5390" y="423893"/>
            <a:ext cx="3601219" cy="3150114"/>
          </a:xfrm>
          <a:prstGeom prst="rect">
            <a:avLst/>
          </a:prstGeom>
        </p:spPr>
      </p:pic>
      <p:sp>
        <p:nvSpPr>
          <p:cNvPr id="5" name="Abgerundetes Rechteck 4"/>
          <p:cNvSpPr/>
          <p:nvPr/>
        </p:nvSpPr>
        <p:spPr>
          <a:xfrm>
            <a:off x="2991395" y="5269761"/>
            <a:ext cx="6209211" cy="754978"/>
          </a:xfrm>
          <a:prstGeom prst="roundRect">
            <a:avLst/>
          </a:prstGeom>
          <a:noFill/>
          <a:ln w="381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23-25 June 2025, Berlin</a:t>
            </a:r>
          </a:p>
        </p:txBody>
      </p:sp>
      <p:sp>
        <p:nvSpPr>
          <p:cNvPr id="3" name="Textfeld 2"/>
          <p:cNvSpPr txBox="1"/>
          <p:nvPr/>
        </p:nvSpPr>
        <p:spPr>
          <a:xfrm>
            <a:off x="2372532" y="3711844"/>
            <a:ext cx="7446936" cy="1323439"/>
          </a:xfrm>
          <a:prstGeom prst="rect">
            <a:avLst/>
          </a:prstGeom>
          <a:noFill/>
        </p:spPr>
        <p:txBody>
          <a:bodyPr wrap="square" rtlCol="0">
            <a:spAutoFit/>
          </a:bodyPr>
          <a:lstStyle/>
          <a:p>
            <a:pPr algn="ctr"/>
            <a:r>
              <a:rPr lang="de-DE" sz="8000" b="1" dirty="0">
                <a:solidFill>
                  <a:schemeClr val="bg2"/>
                </a:solidFill>
              </a:rPr>
              <a:t>Welcome!</a:t>
            </a:r>
          </a:p>
        </p:txBody>
      </p:sp>
    </p:spTree>
    <p:extLst>
      <p:ext uri="{BB962C8B-B14F-4D97-AF65-F5344CB8AC3E}">
        <p14:creationId xmlns:p14="http://schemas.microsoft.com/office/powerpoint/2010/main" val="12295791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t>AFRICAN NETWORK OF INFORMATION COMMISSIONS (ANIC)</a:t>
            </a:r>
          </a:p>
        </p:txBody>
      </p:sp>
      <p:sp>
        <p:nvSpPr>
          <p:cNvPr id="3" name="Untertitel 2"/>
          <p:cNvSpPr>
            <a:spLocks noGrp="1"/>
          </p:cNvSpPr>
          <p:nvPr>
            <p:ph type="subTitle" idx="1"/>
          </p:nvPr>
        </p:nvSpPr>
        <p:spPr/>
        <p:txBody>
          <a:bodyPr/>
          <a:lstStyle/>
          <a:p>
            <a:r>
              <a:rPr lang="de-DE" dirty="0"/>
              <a:t>AFRICA REGIONAL REPORT</a:t>
            </a:r>
          </a:p>
        </p:txBody>
      </p:sp>
    </p:spTree>
    <p:extLst>
      <p:ext uri="{BB962C8B-B14F-4D97-AF65-F5344CB8AC3E}">
        <p14:creationId xmlns:p14="http://schemas.microsoft.com/office/powerpoint/2010/main" val="1289493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800" dirty="0"/>
              <a:t>MALAWI</a:t>
            </a:r>
          </a:p>
        </p:txBody>
      </p:sp>
      <p:sp>
        <p:nvSpPr>
          <p:cNvPr id="4" name="Content Placeholder 3">
            <a:extLst>
              <a:ext uri="{FF2B5EF4-FFF2-40B4-BE49-F238E27FC236}">
                <a16:creationId xmlns:a16="http://schemas.microsoft.com/office/drawing/2014/main" id="{14F10B9F-1F9B-44F8-FBE2-24C2A0DF6A1A}"/>
              </a:ext>
            </a:extLst>
          </p:cNvPr>
          <p:cNvSpPr>
            <a:spLocks noGrp="1"/>
          </p:cNvSpPr>
          <p:nvPr>
            <p:ph idx="1"/>
          </p:nvPr>
        </p:nvSpPr>
        <p:spPr>
          <a:xfrm>
            <a:off x="1248937" y="698741"/>
            <a:ext cx="8776010" cy="5322498"/>
          </a:xfrm>
        </p:spPr>
        <p:txBody>
          <a:bodyPr/>
          <a:lstStyle/>
          <a:p>
            <a:pPr>
              <a:lnSpc>
                <a:spcPct val="100000"/>
              </a:lnSpc>
            </a:pPr>
            <a:r>
              <a:rPr lang="en-GB" sz="2400" dirty="0"/>
              <a:t>Hosted IDUAI locally in collaboration with Civil Society Organisations. 140 participants from the media, civil society, and public institutions participated.</a:t>
            </a:r>
          </a:p>
          <a:p>
            <a:pPr>
              <a:lnSpc>
                <a:spcPct val="100000"/>
              </a:lnSpc>
            </a:pPr>
            <a:r>
              <a:rPr lang="en-GB" sz="2400" dirty="0"/>
              <a:t>Participated in the IDUAI organised by UNESCO in Ghana.</a:t>
            </a:r>
          </a:p>
          <a:p>
            <a:pPr>
              <a:lnSpc>
                <a:spcPct val="100000"/>
              </a:lnSpc>
            </a:pPr>
            <a:r>
              <a:rPr lang="en-GB" sz="2400" b="1" dirty="0"/>
              <a:t>Oriented the representatives of civil society, political parties, media, and councils from the Eastern Region in Malawi and Chisankho Watch consortium on ATI and Elections .</a:t>
            </a:r>
          </a:p>
          <a:p>
            <a:pPr>
              <a:lnSpc>
                <a:spcPct val="100000"/>
              </a:lnSpc>
            </a:pPr>
            <a:r>
              <a:rPr lang="en-GB" sz="2400" b="1" dirty="0"/>
              <a:t>Facilitated the development of information manual workshops for nine public institutions.</a:t>
            </a:r>
          </a:p>
          <a:p>
            <a:pPr>
              <a:lnSpc>
                <a:spcPct val="100000"/>
              </a:lnSpc>
            </a:pPr>
            <a:r>
              <a:rPr lang="en-GB" sz="2400" dirty="0"/>
              <a:t>Facilitated orientation sessions for 24 institutions to build capacity of information holders.</a:t>
            </a:r>
            <a:endParaRPr lang="en-ZA" sz="2400" dirty="0"/>
          </a:p>
        </p:txBody>
      </p:sp>
    </p:spTree>
    <p:extLst>
      <p:ext uri="{BB962C8B-B14F-4D97-AF65-F5344CB8AC3E}">
        <p14:creationId xmlns:p14="http://schemas.microsoft.com/office/powerpoint/2010/main" val="3017895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5A67F-95C5-2AF0-87BE-55692AA239F3}"/>
              </a:ext>
            </a:extLst>
          </p:cNvPr>
          <p:cNvSpPr>
            <a:spLocks noGrp="1"/>
          </p:cNvSpPr>
          <p:nvPr>
            <p:ph type="title"/>
          </p:nvPr>
        </p:nvSpPr>
        <p:spPr/>
        <p:txBody>
          <a:bodyPr/>
          <a:lstStyle/>
          <a:p>
            <a:r>
              <a:rPr lang="en-US" dirty="0"/>
              <a:t>KENYA</a:t>
            </a:r>
          </a:p>
        </p:txBody>
      </p:sp>
      <p:sp>
        <p:nvSpPr>
          <p:cNvPr id="3" name="Content Placeholder 2">
            <a:extLst>
              <a:ext uri="{FF2B5EF4-FFF2-40B4-BE49-F238E27FC236}">
                <a16:creationId xmlns:a16="http://schemas.microsoft.com/office/drawing/2014/main" id="{7F8F5B83-4165-B1C5-A9C9-765D587897BA}"/>
              </a:ext>
            </a:extLst>
          </p:cNvPr>
          <p:cNvSpPr>
            <a:spLocks noGrp="1"/>
          </p:cNvSpPr>
          <p:nvPr>
            <p:ph idx="1"/>
          </p:nvPr>
        </p:nvSpPr>
        <p:spPr/>
        <p:txBody>
          <a:bodyPr/>
          <a:lstStyle/>
          <a:p>
            <a:pPr lvl="0"/>
            <a:r>
              <a:rPr lang="en-US" sz="2200" b="1" dirty="0"/>
              <a:t>DEVELOPMENT OF THE REPORT ON THE ASSESSMENT OF THE RIGHT OF ACCESS TO INFORMATION IMPLEMENTATION IN KENYA</a:t>
            </a:r>
            <a:endParaRPr lang="en-US" sz="2200" dirty="0"/>
          </a:p>
          <a:p>
            <a:pPr marL="0" indent="0">
              <a:buNone/>
            </a:pPr>
            <a:r>
              <a:rPr lang="en-US" sz="2000"/>
              <a:t>	The </a:t>
            </a:r>
            <a:r>
              <a:rPr lang="en-US" sz="2000" dirty="0"/>
              <a:t>Commission, in collaboration with other partner institutions and with the support of the Centre for Law and Democracy (CLD) conducted an assessment in the year 2024/2025 of the progress made in implementing the Access to Information Act, 2016 (ATI Act, 2016) in Kenya. The assessment was guided by the comprehensive right to information assessment methodology developed by the CLD and is complementary response to Sustainable Development Goal (SDG) Indicator 16.10.2, a UN framework for measuring State’s adoption and implementation of the right of access to information guarantee. The assessment report which was adopted by the Commission in May 2025, has enabled the Commission establish areas requiring intervention at the Institutional level in-order to enhance ATI implementation in Kenya. </a:t>
            </a:r>
          </a:p>
          <a:p>
            <a:pPr lvl="0"/>
            <a:r>
              <a:rPr lang="en-US" sz="2200" b="1" dirty="0"/>
              <a:t>DEVELOPMENT OF THE KENYA STATE OF OPENNESS REPORT</a:t>
            </a:r>
            <a:endParaRPr lang="en-US" sz="2200" dirty="0"/>
          </a:p>
          <a:p>
            <a:pPr marL="0" indent="0">
              <a:buNone/>
            </a:pPr>
            <a:r>
              <a:rPr lang="en-US" sz="2000" dirty="0"/>
              <a:t>	The Access to Information Act requires public entities to disclosure information to all citizens and stakeholders in line with Constitutional principles and national values. The Commission has constituted a Multi-Agency Committee to develop the first ever State of Openness Report for Kenya which is expected to give an overall picture of the level of openness that the Government is operating in. This is line with the ATI Act, the Government’s Fourth Medium Term Plan and the Nation’s commitment under the Open Government Partnership (OGP) fifth National Action Plan (NAP V). </a:t>
            </a:r>
          </a:p>
          <a:p>
            <a:endParaRPr lang="en-US" sz="2000" dirty="0"/>
          </a:p>
        </p:txBody>
      </p:sp>
    </p:spTree>
    <p:extLst>
      <p:ext uri="{BB962C8B-B14F-4D97-AF65-F5344CB8AC3E}">
        <p14:creationId xmlns:p14="http://schemas.microsoft.com/office/powerpoint/2010/main" val="3655226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72AC4-105A-8D9B-2749-C9572D71E9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5CF2CA8-F766-3CE0-94A3-D190CBB490E9}"/>
              </a:ext>
            </a:extLst>
          </p:cNvPr>
          <p:cNvSpPr>
            <a:spLocks noGrp="1"/>
          </p:cNvSpPr>
          <p:nvPr>
            <p:ph type="title"/>
          </p:nvPr>
        </p:nvSpPr>
        <p:spPr/>
        <p:txBody>
          <a:bodyPr/>
          <a:lstStyle/>
          <a:p>
            <a:r>
              <a:rPr lang="de-DE" sz="2800" dirty="0"/>
              <a:t>SOUTH SUDAN</a:t>
            </a:r>
          </a:p>
        </p:txBody>
      </p:sp>
      <p:sp>
        <p:nvSpPr>
          <p:cNvPr id="4" name="Content Placeholder 3">
            <a:extLst>
              <a:ext uri="{FF2B5EF4-FFF2-40B4-BE49-F238E27FC236}">
                <a16:creationId xmlns:a16="http://schemas.microsoft.com/office/drawing/2014/main" id="{0386644C-852C-964D-300A-14D1C5EC06A8}"/>
              </a:ext>
            </a:extLst>
          </p:cNvPr>
          <p:cNvSpPr>
            <a:spLocks noGrp="1"/>
          </p:cNvSpPr>
          <p:nvPr>
            <p:ph idx="1"/>
          </p:nvPr>
        </p:nvSpPr>
        <p:spPr>
          <a:xfrm>
            <a:off x="1572322" y="709892"/>
            <a:ext cx="9411629" cy="5322498"/>
          </a:xfrm>
        </p:spPr>
        <p:txBody>
          <a:bodyPr/>
          <a:lstStyle/>
          <a:p>
            <a:r>
              <a:rPr lang="en-US" sz="2400" b="1" dirty="0"/>
              <a:t>Information Commission has trained Trainers of Trainers (TOTs) to train both public and private information officers to assist the public in accessing information. </a:t>
            </a:r>
          </a:p>
          <a:p>
            <a:r>
              <a:rPr lang="en-US" sz="2400" b="1" dirty="0"/>
              <a:t>Those trained include information officers from the National Security, the South Sudan People’s Defense Forces, and the South Sudan Police Service, and the South Sudan Prisons Service. </a:t>
            </a:r>
          </a:p>
          <a:p>
            <a:r>
              <a:rPr lang="en-US" sz="2400" dirty="0"/>
              <a:t>The Information Commission is also a key partner in drafting the country’s Media Communication Strategy for General Elections, 2025, which is being championed by the Media Authority. The elections are scheduled for December 2026.</a:t>
            </a:r>
            <a:endParaRPr lang="en-ZA" sz="2400" dirty="0"/>
          </a:p>
          <a:p>
            <a:r>
              <a:rPr lang="en-US" sz="2400" dirty="0"/>
              <a:t>Commission’s contribution focuses on special categories of voters (the disabled) to avoid marginalization and discrimination during elections</a:t>
            </a:r>
            <a:endParaRPr lang="en-ZA" sz="2400" dirty="0"/>
          </a:p>
        </p:txBody>
      </p:sp>
    </p:spTree>
    <p:extLst>
      <p:ext uri="{BB962C8B-B14F-4D97-AF65-F5344CB8AC3E}">
        <p14:creationId xmlns:p14="http://schemas.microsoft.com/office/powerpoint/2010/main" val="150630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79FC9-1261-51B0-9A63-8D7C1671C79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64B469-B836-6A6D-1BA0-46E941524289}"/>
              </a:ext>
            </a:extLst>
          </p:cNvPr>
          <p:cNvSpPr>
            <a:spLocks noGrp="1"/>
          </p:cNvSpPr>
          <p:nvPr>
            <p:ph type="title"/>
          </p:nvPr>
        </p:nvSpPr>
        <p:spPr/>
        <p:txBody>
          <a:bodyPr/>
          <a:lstStyle/>
          <a:p>
            <a:r>
              <a:rPr lang="de-DE" sz="2800" dirty="0"/>
              <a:t>GHANA</a:t>
            </a:r>
          </a:p>
        </p:txBody>
      </p:sp>
      <p:sp>
        <p:nvSpPr>
          <p:cNvPr id="4" name="Content Placeholder 3">
            <a:extLst>
              <a:ext uri="{FF2B5EF4-FFF2-40B4-BE49-F238E27FC236}">
                <a16:creationId xmlns:a16="http://schemas.microsoft.com/office/drawing/2014/main" id="{9B3C2516-A13F-E595-B043-C9237E1DD8EC}"/>
              </a:ext>
            </a:extLst>
          </p:cNvPr>
          <p:cNvSpPr>
            <a:spLocks noGrp="1"/>
          </p:cNvSpPr>
          <p:nvPr>
            <p:ph idx="1"/>
          </p:nvPr>
        </p:nvSpPr>
        <p:spPr>
          <a:xfrm>
            <a:off x="1059366" y="698741"/>
            <a:ext cx="9924585" cy="5322498"/>
          </a:xfrm>
        </p:spPr>
        <p:txBody>
          <a:bodyPr/>
          <a:lstStyle/>
          <a:p>
            <a:r>
              <a:rPr lang="en-US" sz="2400" b="1" dirty="0"/>
              <a:t>In collaboration with UNESCO, Ghana Commission hosted the 2024 IDUAI</a:t>
            </a:r>
          </a:p>
          <a:p>
            <a:r>
              <a:rPr lang="en-GB" sz="2400" b="1" dirty="0"/>
              <a:t>The Commission facilitated multiple stakeholder engagements to support the development of the Legislative Instrument (LI), including the pre-laying of the draft regulations before the Subsidiary Legislation Committee of Parliament.</a:t>
            </a:r>
            <a:endParaRPr lang="en-ZA" sz="2400" b="1" dirty="0"/>
          </a:p>
          <a:p>
            <a:r>
              <a:rPr lang="en-GB" sz="2400" dirty="0"/>
              <a:t>the Commission commemorated Right To Information Month through sensitization programmes aimed at educating the public on the roles and responsibilities of public institutions. 88 churches and 12 mosques were sensitized.</a:t>
            </a:r>
          </a:p>
          <a:p>
            <a:r>
              <a:rPr lang="en-GB" sz="2400" dirty="0"/>
              <a:t>The Commission hosted study visits from the Philippines’ Freedom of Information Office, the Open Government Partnership, the Namibian Information Ministry, and research students from Cambridge University.</a:t>
            </a:r>
            <a:endParaRPr lang="en-ZA" sz="2400" dirty="0"/>
          </a:p>
          <a:p>
            <a:endParaRPr lang="en-ZA" sz="2400" dirty="0"/>
          </a:p>
          <a:p>
            <a:endParaRPr lang="en-ZA" sz="2400" dirty="0"/>
          </a:p>
        </p:txBody>
      </p:sp>
    </p:spTree>
    <p:extLst>
      <p:ext uri="{BB962C8B-B14F-4D97-AF65-F5344CB8AC3E}">
        <p14:creationId xmlns:p14="http://schemas.microsoft.com/office/powerpoint/2010/main" val="21704621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1991D-9F8B-652A-693A-A984914AEB4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A5E7D1-8ECE-F931-73E7-38ECD289DE8B}"/>
              </a:ext>
            </a:extLst>
          </p:cNvPr>
          <p:cNvSpPr>
            <a:spLocks noGrp="1"/>
          </p:cNvSpPr>
          <p:nvPr>
            <p:ph type="title"/>
          </p:nvPr>
        </p:nvSpPr>
        <p:spPr/>
        <p:txBody>
          <a:bodyPr/>
          <a:lstStyle/>
          <a:p>
            <a:r>
              <a:rPr lang="de-DE" sz="2800" dirty="0"/>
              <a:t>TOGO</a:t>
            </a:r>
          </a:p>
        </p:txBody>
      </p:sp>
      <p:sp>
        <p:nvSpPr>
          <p:cNvPr id="5" name="TextBox 4">
            <a:extLst>
              <a:ext uri="{FF2B5EF4-FFF2-40B4-BE49-F238E27FC236}">
                <a16:creationId xmlns:a16="http://schemas.microsoft.com/office/drawing/2014/main" id="{533CD865-3DB9-E057-AC92-FAF5A32F084F}"/>
              </a:ext>
            </a:extLst>
          </p:cNvPr>
          <p:cNvSpPr txBox="1"/>
          <p:nvPr/>
        </p:nvSpPr>
        <p:spPr>
          <a:xfrm>
            <a:off x="1334550" y="427227"/>
            <a:ext cx="9772065" cy="5632311"/>
          </a:xfrm>
          <a:prstGeom prst="rect">
            <a:avLst/>
          </a:prstGeom>
          <a:noFill/>
        </p:spPr>
        <p:txBody>
          <a:bodyPr wrap="square">
            <a:spAutoFit/>
          </a:bodyPr>
          <a:lstStyle/>
          <a:p>
            <a:pPr marL="457200" indent="-457200">
              <a:buFont typeface="Arial" panose="020B0604020202020204" pitchFamily="34" charset="0"/>
              <a:buChar char="•"/>
            </a:pPr>
            <a:r>
              <a:rPr lang="en-ZA" sz="2400" dirty="0"/>
              <a:t>Promotion of practical measures have been taken to strengthen the availability and quality of public information, and these include:</a:t>
            </a:r>
          </a:p>
          <a:p>
            <a:pPr marL="457200" indent="-457200">
              <a:buFont typeface="Arial" panose="020B0604020202020204" pitchFamily="34" charset="0"/>
              <a:buChar char="•"/>
            </a:pPr>
            <a:endParaRPr lang="en-ZA" sz="2400" dirty="0"/>
          </a:p>
          <a:p>
            <a:pPr marL="914400" lvl="1" indent="-457200">
              <a:buFont typeface="Courier New" panose="02070309020205020404" pitchFamily="49" charset="0"/>
              <a:buChar char="o"/>
            </a:pPr>
            <a:r>
              <a:rPr lang="en-ZA" sz="2400" dirty="0"/>
              <a:t>Establishment of a digital monitoring mechanism to identify, alert, and correct false information circulating in the public space;</a:t>
            </a:r>
          </a:p>
          <a:p>
            <a:pPr lvl="1"/>
            <a:endParaRPr lang="en-ZA" sz="2400" dirty="0"/>
          </a:p>
          <a:p>
            <a:pPr marL="914400" lvl="1" indent="-457200">
              <a:buFont typeface="Courier New" panose="02070309020205020404" pitchFamily="49" charset="0"/>
              <a:buChar char="o"/>
            </a:pPr>
            <a:r>
              <a:rPr lang="en-ZA" sz="2400" b="1" dirty="0"/>
              <a:t>The production and distribution of an explanatory video production, intended to guide citizens on the administrative procedures to follow to obtain public information or documents. </a:t>
            </a:r>
          </a:p>
          <a:p>
            <a:pPr lvl="1"/>
            <a:endParaRPr lang="en-ZA" sz="2400" dirty="0"/>
          </a:p>
          <a:p>
            <a:pPr marL="914400" lvl="1" indent="-457200">
              <a:buFont typeface="Courier New" panose="02070309020205020404" pitchFamily="49" charset="0"/>
              <a:buChar char="o"/>
            </a:pPr>
            <a:r>
              <a:rPr lang="en-ZA" sz="2400" dirty="0"/>
              <a:t>The establishment of Géoportail, a government geospatial data platform open to the general public to make geospatial data on social and economic infrastructure available to the general public with the aim of promoting transparency, accountability, and the strategic use of public data. </a:t>
            </a:r>
          </a:p>
        </p:txBody>
      </p:sp>
    </p:spTree>
    <p:extLst>
      <p:ext uri="{BB962C8B-B14F-4D97-AF65-F5344CB8AC3E}">
        <p14:creationId xmlns:p14="http://schemas.microsoft.com/office/powerpoint/2010/main" val="266169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387B7-2974-513D-C131-F69061DF2C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B44EF8-AC2C-9961-9998-FFECF60B8A22}"/>
              </a:ext>
            </a:extLst>
          </p:cNvPr>
          <p:cNvSpPr>
            <a:spLocks noGrp="1"/>
          </p:cNvSpPr>
          <p:nvPr>
            <p:ph type="title"/>
          </p:nvPr>
        </p:nvSpPr>
        <p:spPr/>
        <p:txBody>
          <a:bodyPr/>
          <a:lstStyle/>
          <a:p>
            <a:r>
              <a:rPr lang="de-DE" sz="2800" dirty="0"/>
              <a:t>TOGO</a:t>
            </a:r>
          </a:p>
        </p:txBody>
      </p:sp>
      <p:sp>
        <p:nvSpPr>
          <p:cNvPr id="5" name="TextBox 4">
            <a:extLst>
              <a:ext uri="{FF2B5EF4-FFF2-40B4-BE49-F238E27FC236}">
                <a16:creationId xmlns:a16="http://schemas.microsoft.com/office/drawing/2014/main" id="{80D2C111-0ED2-ED13-198A-6156FBA424AD}"/>
              </a:ext>
            </a:extLst>
          </p:cNvPr>
          <p:cNvSpPr txBox="1"/>
          <p:nvPr/>
        </p:nvSpPr>
        <p:spPr>
          <a:xfrm>
            <a:off x="1248937" y="795219"/>
            <a:ext cx="10080702" cy="4524315"/>
          </a:xfrm>
          <a:prstGeom prst="rect">
            <a:avLst/>
          </a:prstGeom>
          <a:noFill/>
        </p:spPr>
        <p:txBody>
          <a:bodyPr wrap="square">
            <a:spAutoFit/>
          </a:bodyPr>
          <a:lstStyle/>
          <a:p>
            <a:pPr marL="457200" indent="-457200">
              <a:buFont typeface="Arial" panose="020B0604020202020204" pitchFamily="34" charset="0"/>
              <a:buChar char="•"/>
            </a:pPr>
            <a:r>
              <a:rPr lang="en-ZA" sz="2400" dirty="0"/>
              <a:t>Promotion of practical measures have been taken to strengthen the availability and quality of public information, and these include:</a:t>
            </a:r>
          </a:p>
          <a:p>
            <a:endParaRPr lang="en-ZA" sz="2400" dirty="0"/>
          </a:p>
          <a:p>
            <a:pPr marL="914400" lvl="1" indent="-457200">
              <a:buFont typeface="Courier New" panose="02070309020205020404" pitchFamily="49" charset="0"/>
              <a:buChar char="o"/>
            </a:pPr>
            <a:r>
              <a:rPr lang="en-ZA" sz="2400" b="1" dirty="0"/>
              <a:t>The establishment of the Togolese open public data platform to provides the general public with access to open data with datasets to inform and assist public, private, and non-governmental stakeholders in making better decisions and forecasting.</a:t>
            </a:r>
          </a:p>
          <a:p>
            <a:pPr lvl="1"/>
            <a:endParaRPr lang="en-ZA" sz="2400" dirty="0"/>
          </a:p>
          <a:p>
            <a:pPr marL="914400" lvl="1" indent="-457200">
              <a:buFont typeface="Courier New" panose="02070309020205020404" pitchFamily="49" charset="0"/>
              <a:buChar char="o"/>
            </a:pPr>
            <a:r>
              <a:rPr lang="en-ZA" sz="2400" dirty="0"/>
              <a:t> -The digitalization and online distribution of the Official Journal of the Togolese Republic: The official journal's website, accessible via https://jo.gouv.tg/, facilitates public access to legislative and regulatory texts in a spirit of transparency. </a:t>
            </a:r>
          </a:p>
        </p:txBody>
      </p:sp>
    </p:spTree>
    <p:extLst>
      <p:ext uri="{BB962C8B-B14F-4D97-AF65-F5344CB8AC3E}">
        <p14:creationId xmlns:p14="http://schemas.microsoft.com/office/powerpoint/2010/main" val="2034169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475A6-1B87-CABB-ECA6-17F36785AA0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E55C88-1533-18ED-5E30-8186ED52A745}"/>
              </a:ext>
            </a:extLst>
          </p:cNvPr>
          <p:cNvSpPr>
            <a:spLocks noGrp="1"/>
          </p:cNvSpPr>
          <p:nvPr>
            <p:ph type="title"/>
          </p:nvPr>
        </p:nvSpPr>
        <p:spPr/>
        <p:txBody>
          <a:bodyPr/>
          <a:lstStyle/>
          <a:p>
            <a:r>
              <a:rPr lang="de-DE" sz="2800" dirty="0"/>
              <a:t>South Africa</a:t>
            </a:r>
          </a:p>
        </p:txBody>
      </p:sp>
      <p:sp>
        <p:nvSpPr>
          <p:cNvPr id="5" name="TextBox 4">
            <a:extLst>
              <a:ext uri="{FF2B5EF4-FFF2-40B4-BE49-F238E27FC236}">
                <a16:creationId xmlns:a16="http://schemas.microsoft.com/office/drawing/2014/main" id="{2EB04055-4C38-D13A-6EE2-7294AF4550FF}"/>
              </a:ext>
            </a:extLst>
          </p:cNvPr>
          <p:cNvSpPr txBox="1"/>
          <p:nvPr/>
        </p:nvSpPr>
        <p:spPr>
          <a:xfrm>
            <a:off x="546410" y="516443"/>
            <a:ext cx="11206975" cy="6370975"/>
          </a:xfrm>
          <a:prstGeom prst="rect">
            <a:avLst/>
          </a:prstGeom>
          <a:noFill/>
        </p:spPr>
        <p:txBody>
          <a:bodyPr wrap="square">
            <a:spAutoFit/>
          </a:bodyPr>
          <a:lstStyle/>
          <a:p>
            <a:pPr marL="457200" indent="-457200">
              <a:buFont typeface="Arial" panose="020B0604020202020204" pitchFamily="34" charset="0"/>
              <a:buChar char="•"/>
            </a:pPr>
            <a:r>
              <a:rPr lang="en-US" sz="2400" dirty="0"/>
              <a:t> </a:t>
            </a:r>
            <a:r>
              <a:rPr lang="en-US" sz="2400" b="1" dirty="0"/>
              <a:t>The Information Regulator (South Africa) hosted two Provincial Roadshows, which comprised public awareness campaigns as part of activities crucial to raising public consciousness on the importance of exercising their right of access to information (PAIA). The Provincial Roadshows are characterised by community engagement sessions called Dikopano, a gathering designed to involve community members in discussions about their human rights and empowering individuals to make informed decisions and exercise their democratic rights. Over 300 members of the community were reached in the sessions.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The Information Regulator conducted twenty-four (24) public awareness programmes. This number includes public awareness programmes such as the two provincial Dikopanos (provincial roadshows), a commemorative event for the International Day for Universal Access to Information (IDUAI), and a number of own-initiated community dialogues (“mini-Dikopanos”) on access to information issues.</a:t>
            </a:r>
          </a:p>
          <a:p>
            <a:pPr marL="457200" indent="-457200">
              <a:buFont typeface="Arial" panose="020B0604020202020204" pitchFamily="34" charset="0"/>
              <a:buChar char="•"/>
            </a:pPr>
            <a:endParaRPr lang="en-US" sz="2400" dirty="0"/>
          </a:p>
        </p:txBody>
      </p:sp>
    </p:spTree>
    <p:extLst>
      <p:ext uri="{BB962C8B-B14F-4D97-AF65-F5344CB8AC3E}">
        <p14:creationId xmlns:p14="http://schemas.microsoft.com/office/powerpoint/2010/main" val="566497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C6A7C-319F-523E-A2E3-0B84E4DCB2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EF741CB-E015-9400-7E04-14A8A3E28B6B}"/>
              </a:ext>
            </a:extLst>
          </p:cNvPr>
          <p:cNvSpPr>
            <a:spLocks noGrp="1"/>
          </p:cNvSpPr>
          <p:nvPr>
            <p:ph type="title"/>
          </p:nvPr>
        </p:nvSpPr>
        <p:spPr/>
        <p:txBody>
          <a:bodyPr/>
          <a:lstStyle/>
          <a:p>
            <a:r>
              <a:rPr lang="de-DE" sz="2800" dirty="0"/>
              <a:t>South Africa</a:t>
            </a:r>
          </a:p>
        </p:txBody>
      </p:sp>
      <p:sp>
        <p:nvSpPr>
          <p:cNvPr id="5" name="TextBox 4">
            <a:extLst>
              <a:ext uri="{FF2B5EF4-FFF2-40B4-BE49-F238E27FC236}">
                <a16:creationId xmlns:a16="http://schemas.microsoft.com/office/drawing/2014/main" id="{8B19DAE3-0DFF-D497-CF0A-A14AB7717687}"/>
              </a:ext>
            </a:extLst>
          </p:cNvPr>
          <p:cNvSpPr txBox="1"/>
          <p:nvPr/>
        </p:nvSpPr>
        <p:spPr>
          <a:xfrm>
            <a:off x="1248937" y="516443"/>
            <a:ext cx="10504448" cy="5262979"/>
          </a:xfrm>
          <a:prstGeom prst="rect">
            <a:avLst/>
          </a:prstGeom>
          <a:noFill/>
        </p:spPr>
        <p:txBody>
          <a:bodyPr wrap="square">
            <a:spAutoFit/>
          </a:bodyPr>
          <a:lstStyle/>
          <a:p>
            <a:pPr marL="457200" indent="-457200">
              <a:buFont typeface="Arial" panose="020B0604020202020204" pitchFamily="34" charset="0"/>
              <a:buChar char="•"/>
            </a:pPr>
            <a:r>
              <a:rPr lang="en-US" sz="2400" b="1" dirty="0"/>
              <a:t>The Information Regulator has initiated a project  for the amendment of the ATI law to address a vacuum that was identified in relation to the Regulator’s enforcement powers in so far as it relates to compliance with PAIA and/or compliance assessments. </a:t>
            </a:r>
          </a:p>
          <a:p>
            <a:endParaRPr lang="en-US" sz="2400" b="1" dirty="0"/>
          </a:p>
          <a:p>
            <a:pPr marL="457200" indent="-457200">
              <a:buFont typeface="Arial" panose="020B0604020202020204" pitchFamily="34" charset="0"/>
              <a:buChar char="•"/>
            </a:pPr>
            <a:r>
              <a:rPr lang="en-US" sz="2400" b="1" dirty="0"/>
              <a:t>Eighty (80) targeted public and private bodies assessed on PAIA compliance as part of the Regulator’s own-initiative assessment programme.</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Fourteen (14) educational programmes were conducted on the Promotion of Access to Information Act (PAIA) across the country. Altogether, twenty-five (25) public bodies participated in the Regulator’s educational programmes and two (2) NGOs/NPOs/CSOs/others participated. A total of 857 participants were trained on PAIA. </a:t>
            </a:r>
            <a:endParaRPr lang="en-ZA" sz="2400" dirty="0"/>
          </a:p>
        </p:txBody>
      </p:sp>
    </p:spTree>
    <p:extLst>
      <p:ext uri="{BB962C8B-B14F-4D97-AF65-F5344CB8AC3E}">
        <p14:creationId xmlns:p14="http://schemas.microsoft.com/office/powerpoint/2010/main" val="2452326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E2128-B50B-6AFF-4510-C43979DD42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FD31C14-9A54-7C18-35D0-0B510E469734}"/>
              </a:ext>
            </a:extLst>
          </p:cNvPr>
          <p:cNvSpPr>
            <a:spLocks noGrp="1"/>
          </p:cNvSpPr>
          <p:nvPr>
            <p:ph type="title"/>
          </p:nvPr>
        </p:nvSpPr>
        <p:spPr/>
        <p:txBody>
          <a:bodyPr/>
          <a:lstStyle/>
          <a:p>
            <a:r>
              <a:rPr lang="de-DE" sz="2800" dirty="0"/>
              <a:t>Sierra Leone</a:t>
            </a:r>
          </a:p>
        </p:txBody>
      </p:sp>
      <p:sp>
        <p:nvSpPr>
          <p:cNvPr id="5" name="TextBox 4">
            <a:extLst>
              <a:ext uri="{FF2B5EF4-FFF2-40B4-BE49-F238E27FC236}">
                <a16:creationId xmlns:a16="http://schemas.microsoft.com/office/drawing/2014/main" id="{DD2649CD-3638-0B68-0C48-C0D46C47689A}"/>
              </a:ext>
            </a:extLst>
          </p:cNvPr>
          <p:cNvSpPr txBox="1"/>
          <p:nvPr/>
        </p:nvSpPr>
        <p:spPr>
          <a:xfrm>
            <a:off x="1248937" y="561047"/>
            <a:ext cx="10504448" cy="5632311"/>
          </a:xfrm>
          <a:prstGeom prst="rect">
            <a:avLst/>
          </a:prstGeom>
          <a:noFill/>
        </p:spPr>
        <p:txBody>
          <a:bodyPr wrap="square">
            <a:spAutoFit/>
          </a:bodyPr>
          <a:lstStyle/>
          <a:p>
            <a:pPr marL="457200" indent="-457200">
              <a:buFont typeface="Arial" panose="020B0604020202020204" pitchFamily="34" charset="0"/>
              <a:buChar char="•"/>
            </a:pPr>
            <a:r>
              <a:rPr lang="en-US" sz="2400" dirty="0"/>
              <a:t>The RAIC held an Award and dinner night on 22nd November 2024 to mark its 10th year celebration to commend and motivate public authorities for complying with the RAI Law.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b="1" dirty="0"/>
              <a:t>The RAIC launched digital access to information platforms in March,2024 bringing together 50 pilot MDAs</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The Commission conducted training of trainers (ToT) on Digital ATI platforms for fifty (50) pilot MDAs on 31st October 2024. It conducted a similar training for MDAs in Freetown in March 2025 and in the regions in May, 2025.</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4.	The RAIC held a symposium which kick-started the Commemoration of its 10th year Anniversary on 15th October 2024 on the theme: Access to Information in Sierra Leone, 10 years On. </a:t>
            </a:r>
          </a:p>
          <a:p>
            <a:pPr marL="457200" indent="-457200">
              <a:buFont typeface="Arial" panose="020B0604020202020204" pitchFamily="34" charset="0"/>
              <a:buChar char="•"/>
            </a:pPr>
            <a:endParaRPr lang="en-US" sz="2400" dirty="0"/>
          </a:p>
        </p:txBody>
      </p:sp>
    </p:spTree>
    <p:extLst>
      <p:ext uri="{BB962C8B-B14F-4D97-AF65-F5344CB8AC3E}">
        <p14:creationId xmlns:p14="http://schemas.microsoft.com/office/powerpoint/2010/main" val="3056015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5C4CE-F146-51FA-EE2A-DE8BCC8966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D9ACABD-B723-22F7-4ACA-FC08EFD096A8}"/>
              </a:ext>
            </a:extLst>
          </p:cNvPr>
          <p:cNvSpPr>
            <a:spLocks noGrp="1"/>
          </p:cNvSpPr>
          <p:nvPr>
            <p:ph type="title"/>
          </p:nvPr>
        </p:nvSpPr>
        <p:spPr/>
        <p:txBody>
          <a:bodyPr/>
          <a:lstStyle/>
          <a:p>
            <a:r>
              <a:rPr lang="de-DE" sz="2800" dirty="0"/>
              <a:t>Sierra Leone</a:t>
            </a:r>
          </a:p>
        </p:txBody>
      </p:sp>
      <p:sp>
        <p:nvSpPr>
          <p:cNvPr id="5" name="TextBox 4">
            <a:extLst>
              <a:ext uri="{FF2B5EF4-FFF2-40B4-BE49-F238E27FC236}">
                <a16:creationId xmlns:a16="http://schemas.microsoft.com/office/drawing/2014/main" id="{43C91FB0-121E-3878-B4F6-4A59F3B4A01C}"/>
              </a:ext>
            </a:extLst>
          </p:cNvPr>
          <p:cNvSpPr txBox="1"/>
          <p:nvPr/>
        </p:nvSpPr>
        <p:spPr>
          <a:xfrm>
            <a:off x="356838" y="438386"/>
            <a:ext cx="11641873" cy="6001643"/>
          </a:xfrm>
          <a:prstGeom prst="rect">
            <a:avLst/>
          </a:prstGeom>
          <a:noFill/>
        </p:spPr>
        <p:txBody>
          <a:bodyPr wrap="square">
            <a:spAutoFit/>
          </a:bodyPr>
          <a:lstStyle/>
          <a:p>
            <a:pPr marL="457200" indent="-457200">
              <a:buFont typeface="Arial" panose="020B0604020202020204" pitchFamily="34" charset="0"/>
              <a:buChar char="•"/>
            </a:pPr>
            <a:r>
              <a:rPr lang="en-US" sz="2400" dirty="0"/>
              <a:t>The RAIC engaged the Ministry of Finance on one of the recommendations on the promotion and expansion of the Commission.</a:t>
            </a:r>
          </a:p>
          <a:p>
            <a:pPr marL="457200" indent="-457200">
              <a:buFont typeface="Arial" panose="020B0604020202020204" pitchFamily="34" charset="0"/>
              <a:buChar char="•"/>
            </a:pPr>
            <a:r>
              <a:rPr lang="en-US" sz="2400" dirty="0"/>
              <a:t>RAIC contributed to the report on the status of SDG 16.10.2 to the Voluntary National Review Report. </a:t>
            </a:r>
          </a:p>
          <a:p>
            <a:endParaRPr lang="en-US" sz="2400" dirty="0"/>
          </a:p>
          <a:p>
            <a:pPr marL="457200" indent="-457200">
              <a:buFont typeface="Arial" panose="020B0604020202020204" pitchFamily="34" charset="0"/>
              <a:buChar char="•"/>
            </a:pPr>
            <a:r>
              <a:rPr lang="en-US" sz="2400" b="1" dirty="0"/>
              <a:t>The RAIC won the bid for Sierra Leone to host the 17th edition of the International Conference of Information Commissioners (ICIC) 2026 at the 16th edition of the ICIC  on the 5th June 2024 in Tirana, Albania. </a:t>
            </a:r>
          </a:p>
          <a:p>
            <a:pPr marL="457200" indent="-457200">
              <a:buFont typeface="Arial" panose="020B0604020202020204" pitchFamily="34" charset="0"/>
              <a:buChar char="•"/>
            </a:pPr>
            <a:endParaRPr lang="en-US" sz="2400" b="1" dirty="0"/>
          </a:p>
          <a:p>
            <a:pPr marL="457200" indent="-457200">
              <a:buFont typeface="Arial" panose="020B0604020202020204" pitchFamily="34" charset="0"/>
              <a:buChar char="•"/>
            </a:pPr>
            <a:r>
              <a:rPr lang="en-US" sz="2400" b="1" dirty="0"/>
              <a:t>The RAIC organized a joint side event on digital access to information in the margins of the UN High Level Political Forum on 16th July 2024 at the UN HQs in New York, US in collaboration with the Ministry of Planning and Economic Development (MOPED), UNESCO, and the Sierra Leone Permanent Representative at the UN where the RAIC CIC Dr Shaw shared his country’s experience in digital access to information.</a:t>
            </a:r>
          </a:p>
          <a:p>
            <a:pPr marL="457200" indent="-457200">
              <a:buFont typeface="Arial" panose="020B0604020202020204" pitchFamily="34" charset="0"/>
              <a:buChar char="•"/>
            </a:pPr>
            <a:endParaRPr lang="en-US" sz="2400" dirty="0"/>
          </a:p>
        </p:txBody>
      </p:sp>
    </p:spTree>
    <p:extLst>
      <p:ext uri="{BB962C8B-B14F-4D97-AF65-F5344CB8AC3E}">
        <p14:creationId xmlns:p14="http://schemas.microsoft.com/office/powerpoint/2010/main" val="4208388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05ED4-01EC-73D8-3210-A5F3A7A63C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9F123C-A9B3-FFB3-4FD4-A613CC70B83D}"/>
              </a:ext>
            </a:extLst>
          </p:cNvPr>
          <p:cNvSpPr>
            <a:spLocks noGrp="1"/>
          </p:cNvSpPr>
          <p:nvPr>
            <p:ph type="title"/>
          </p:nvPr>
        </p:nvSpPr>
        <p:spPr/>
        <p:txBody>
          <a:bodyPr/>
          <a:lstStyle/>
          <a:p>
            <a:r>
              <a:rPr lang="de-DE" sz="2800" dirty="0"/>
              <a:t>Sierra Leone</a:t>
            </a:r>
          </a:p>
        </p:txBody>
      </p:sp>
      <p:sp>
        <p:nvSpPr>
          <p:cNvPr id="5" name="TextBox 4">
            <a:extLst>
              <a:ext uri="{FF2B5EF4-FFF2-40B4-BE49-F238E27FC236}">
                <a16:creationId xmlns:a16="http://schemas.microsoft.com/office/drawing/2014/main" id="{C9E31856-2AD1-F2F2-D4E0-41DD26065771}"/>
              </a:ext>
            </a:extLst>
          </p:cNvPr>
          <p:cNvSpPr txBox="1"/>
          <p:nvPr/>
        </p:nvSpPr>
        <p:spPr>
          <a:xfrm>
            <a:off x="356839" y="505292"/>
            <a:ext cx="11396546" cy="5632311"/>
          </a:xfrm>
          <a:prstGeom prst="rect">
            <a:avLst/>
          </a:prstGeom>
          <a:noFill/>
        </p:spPr>
        <p:txBody>
          <a:bodyPr wrap="square">
            <a:spAutoFit/>
          </a:bodyPr>
          <a:lstStyle/>
          <a:p>
            <a:pPr marL="457200" indent="-457200">
              <a:buFont typeface="Arial" panose="020B0604020202020204" pitchFamily="34" charset="0"/>
              <a:buChar char="•"/>
            </a:pPr>
            <a:r>
              <a:rPr lang="en-US" sz="2400" b="1" dirty="0"/>
              <a:t>His Excellency President Bio has accepted a request from the Commission to include access to information as one of the measures or criteria to be evaluated in the annual performance tracking of MDAs and SOEs in Sierra Leone.</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62 public authorities have submitted their Annual Compliance Reports to the RAIC as of date, compared with 53 in 2023. This represents nine additional submissions (6%), indicating a positive upward trajectory in MDAs’ reporting compliance rate.</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 Of the 15,860 FOI requests submitted to public authorities, the RAIC received fifty formal complaints. Thirty-Five of these complaints were resolved during the year 2024, while the remaining fifteen  rolled over to 2025 out of which 10 have been resolved while 5 are still pending. Ten requests were denied—six under the exemptions set out in Sections 12–26 of the RAI Act, 2013—and four were transferred to the bodies holding the relevant information.</a:t>
            </a:r>
          </a:p>
          <a:p>
            <a:pPr marL="457200" indent="-457200">
              <a:buFont typeface="Arial" panose="020B0604020202020204" pitchFamily="34" charset="0"/>
              <a:buChar char="•"/>
            </a:pPr>
            <a:endParaRPr lang="en-US" sz="2400" dirty="0"/>
          </a:p>
        </p:txBody>
      </p:sp>
    </p:spTree>
    <p:extLst>
      <p:ext uri="{BB962C8B-B14F-4D97-AF65-F5344CB8AC3E}">
        <p14:creationId xmlns:p14="http://schemas.microsoft.com/office/powerpoint/2010/main" val="579345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 y="0"/>
            <a:ext cx="12192000" cy="698740"/>
          </a:xfrm>
        </p:spPr>
        <p:txBody>
          <a:bodyPr/>
          <a:lstStyle/>
          <a:p>
            <a:r>
              <a:rPr lang="de-DE" sz="4800" dirty="0"/>
              <a:t>CHALLENGES</a:t>
            </a:r>
          </a:p>
        </p:txBody>
      </p:sp>
      <p:sp>
        <p:nvSpPr>
          <p:cNvPr id="3" name="Inhaltsplatzhalter 2"/>
          <p:cNvSpPr>
            <a:spLocks noGrp="1"/>
          </p:cNvSpPr>
          <p:nvPr>
            <p:ph idx="1"/>
          </p:nvPr>
        </p:nvSpPr>
        <p:spPr>
          <a:xfrm>
            <a:off x="892098" y="2195949"/>
            <a:ext cx="10426389" cy="2688286"/>
          </a:xfrm>
        </p:spPr>
        <p:txBody>
          <a:bodyPr/>
          <a:lstStyle/>
          <a:p>
            <a:r>
              <a:rPr lang="de-DE" sz="2400" b="1" dirty="0"/>
              <a:t>Non-compliance of information holders with the provisions of the access to information laws</a:t>
            </a:r>
          </a:p>
          <a:p>
            <a:r>
              <a:rPr lang="de-DE" sz="2400" b="1" dirty="0"/>
              <a:t>Litigation faced by Commissions </a:t>
            </a:r>
          </a:p>
          <a:p>
            <a:r>
              <a:rPr lang="de-DE" sz="2400" b="1" dirty="0"/>
              <a:t>Lack of funding and/or budgetary constraints to conduct eduation and awareness on access to information in rural areas</a:t>
            </a:r>
          </a:p>
          <a:p>
            <a:r>
              <a:rPr lang="en-US" sz="2400" b="1" dirty="0"/>
              <a:t>Inadequate human resource capacity to carry out its core functions </a:t>
            </a:r>
          </a:p>
          <a:p>
            <a:endParaRPr lang="en-US" sz="2400" dirty="0"/>
          </a:p>
          <a:p>
            <a:endParaRPr lang="de-DE" sz="2400" dirty="0"/>
          </a:p>
        </p:txBody>
      </p:sp>
    </p:spTree>
    <p:extLst>
      <p:ext uri="{BB962C8B-B14F-4D97-AF65-F5344CB8AC3E}">
        <p14:creationId xmlns:p14="http://schemas.microsoft.com/office/powerpoint/2010/main" val="1350586929"/>
      </p:ext>
    </p:extLst>
  </p:cSld>
  <p:clrMapOvr>
    <a:masterClrMapping/>
  </p:clrMapOvr>
</p:sld>
</file>

<file path=ppt/theme/theme1.xml><?xml version="1.0" encoding="utf-8"?>
<a:theme xmlns:a="http://schemas.openxmlformats.org/drawingml/2006/main" name="Office">
  <a:themeElements>
    <a:clrScheme name="Colors ICIC 2025">
      <a:dk1>
        <a:srgbClr val="1674BA"/>
      </a:dk1>
      <a:lt1>
        <a:srgbClr val="F5F3F5"/>
      </a:lt1>
      <a:dk2>
        <a:srgbClr val="001B2E"/>
      </a:dk2>
      <a:lt2>
        <a:srgbClr val="FFFFFF"/>
      </a:lt2>
      <a:accent1>
        <a:srgbClr val="6FC7B2"/>
      </a:accent1>
      <a:accent2>
        <a:srgbClr val="FF4000"/>
      </a:accent2>
      <a:accent3>
        <a:srgbClr val="54428E"/>
      </a:accent3>
      <a:accent4>
        <a:srgbClr val="ECD444"/>
      </a:accent4>
      <a:accent5>
        <a:srgbClr val="F564A9"/>
      </a:accent5>
      <a:accent6>
        <a:srgbClr val="70AD47"/>
      </a:accent6>
      <a:hlink>
        <a:srgbClr val="0563C1"/>
      </a:hlink>
      <a:folHlink>
        <a:srgbClr val="954F72"/>
      </a:folHlink>
    </a:clrScheme>
    <a:fontScheme name="ICIC 2025">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3481</TotalTime>
  <Words>1300</Words>
  <Application>Microsoft Office PowerPoint</Application>
  <PresentationFormat>Widescreen</PresentationFormat>
  <Paragraphs>75</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Courier New</vt:lpstr>
      <vt:lpstr>Source sans pro</vt:lpstr>
      <vt:lpstr>Office</vt:lpstr>
      <vt:lpstr>PowerPoint Presentation</vt:lpstr>
      <vt:lpstr>AFRICAN NETWORK OF INFORMATION COMMISSIONS (ANIC)</vt:lpstr>
      <vt:lpstr>MALAWI</vt:lpstr>
      <vt:lpstr>KENYA</vt:lpstr>
      <vt:lpstr>SOUTH SUDAN</vt:lpstr>
      <vt:lpstr>GHANA</vt:lpstr>
      <vt:lpstr>TOGO</vt:lpstr>
      <vt:lpstr>TOGO</vt:lpstr>
      <vt:lpstr>South Africa</vt:lpstr>
      <vt:lpstr>South Africa</vt:lpstr>
      <vt:lpstr>Sierra Leone</vt:lpstr>
      <vt:lpstr>Sierra Leone</vt:lpstr>
      <vt:lpstr>Sierra Leone</vt:lpstr>
      <vt:lpstr>CHALLENGES</vt:lpstr>
    </vt:vector>
  </TitlesOfParts>
  <Company>BfDI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Haesen, Dennis</dc:creator>
  <cp:lastModifiedBy>Dorothy Jemator</cp:lastModifiedBy>
  <cp:revision>21</cp:revision>
  <dcterms:created xsi:type="dcterms:W3CDTF">2025-02-13T08:09:47Z</dcterms:created>
  <dcterms:modified xsi:type="dcterms:W3CDTF">2025-07-08T12:54:51Z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