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3" roundtripDataSignature="AMtx7mjTPGWjxp/AK1uI80gUvDLTsrIW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customschemas.google.com/relationships/presentationmetadata" Target="metadata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d073c3c4b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3d073c3c4b_0_4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d073c3c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3d073c3c4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3d073c3c4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33d073c3c4b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3d073c3c4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3d073c3c4b_0_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d073c3c4b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3d073c3c4b_0_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d073c3c4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3d073c3c4b_0_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d073c3c4b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3d073c3c4b_0_4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3d073c3c4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3d073c3c4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d073c3c4b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3d073c3c4b_0_2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d073c3c4b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3d073c3c4b_0_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d073c3c4b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3d073c3c4b_0_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3d073c3c4b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3d073c3c4b_0_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d073c3c4b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3d073c3c4b_0_4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d073c3c4b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3d073c3c4b_0_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d073c3c4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33d073c3c4b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3d073c3c4b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3d073c3c4b_0_3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3d073c3c4b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3d073c3c4b_0_3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d073c3c4b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3d073c3c4b_0_4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d073c3c4b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3d073c3c4b_0_3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d073c3c4b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3d073c3c4b_0_3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d073c3c4b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3d073c3c4b_0_4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3d073c3c4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3d073c3c4b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3d073c3c4b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3d073c3c4b_0_3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3d073c3c4b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3d073c3c4b_0_3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3d073c3c4b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33d073c3c4b_0_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3d073c3c4b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33d073c3c4b_0_3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3d073c3c4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3d073c3c4b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3d073c3c4b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3d073c3c4b_0_3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3d073c3c4b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33d073c3c4b_0_3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3d073c3c4b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3d073c3c4b_0_3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3d073c3c4b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3d073c3c4b_0_3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3d073c3c4b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3d073c3c4b_0_4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3d073c3c4b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3d073c3c4b_0_3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3d073c3c4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33d073c3c4b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3d073c3c4b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3d073c3c4b_0_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3d073c3c4b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3d073c3c4b_0_3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3d073c3c4b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33d073c3c4b_0_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3d073c3c4b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3d073c3c4b_0_3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3d073c3c4b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33d073c3c4b_0_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3d073c3c4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3d073c3c4b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3d073c3c4b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3d073c3c4b_0_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3d073c3c4b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3d073c3c4b_0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3d073c3c4b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33d073c3c4b_0_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3d073c3c4b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3d073c3c4b_0_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3d073c3c4b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33d073c3c4b_0_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3d073c3c4b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33d073c3c4b_0_4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Slide">
  <p:cSld name="Empty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s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1"/>
          <p:cNvSpPr txBox="1"/>
          <p:nvPr>
            <p:ph type="ctrTitle"/>
          </p:nvPr>
        </p:nvSpPr>
        <p:spPr>
          <a:xfrm>
            <a:off x="838200" y="1587336"/>
            <a:ext cx="10515600" cy="9996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838200" y="2732329"/>
            <a:ext cx="10551543" cy="1090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1" name="Google Shape;2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83409" y="441700"/>
            <a:ext cx="809378" cy="70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65518" y="298159"/>
            <a:ext cx="1296539" cy="1001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9346" y="255414"/>
            <a:ext cx="1634454" cy="1076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A">
  <p:cSld name="Slide A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7" name="Google Shape;27;p12"/>
          <p:cNvSpPr txBox="1"/>
          <p:nvPr>
            <p:ph type="title"/>
          </p:nvPr>
        </p:nvSpPr>
        <p:spPr>
          <a:xfrm>
            <a:off x="0" y="1"/>
            <a:ext cx="12192000" cy="698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>
            <a:off x="0" y="698741"/>
            <a:ext cx="12192000" cy="532249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B">
  <p:cSld name="Slide B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32" name="Google Shape;32;p13"/>
          <p:cNvSpPr/>
          <p:nvPr/>
        </p:nvSpPr>
        <p:spPr>
          <a:xfrm>
            <a:off x="0" y="0"/>
            <a:ext cx="12192000" cy="6021238"/>
          </a:xfrm>
          <a:prstGeom prst="rect">
            <a:avLst/>
          </a:prstGeom>
          <a:solidFill>
            <a:schemeClr val="lt2"/>
          </a:solidFill>
          <a:ln cap="flat" cmpd="sng" w="12700">
            <a:solidFill>
              <a:srgbClr val="51918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3"/>
          <p:cNvSpPr txBox="1"/>
          <p:nvPr>
            <p:ph type="title"/>
          </p:nvPr>
        </p:nvSpPr>
        <p:spPr>
          <a:xfrm>
            <a:off x="0" y="1"/>
            <a:ext cx="12192000" cy="698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13"/>
          <p:cNvSpPr txBox="1"/>
          <p:nvPr>
            <p:ph idx="1" type="body"/>
          </p:nvPr>
        </p:nvSpPr>
        <p:spPr>
          <a:xfrm>
            <a:off x="0" y="698741"/>
            <a:ext cx="12192000" cy="532249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">
  <p:cSld name="Pictur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38" name="Google Shape;38;p14"/>
          <p:cNvSpPr/>
          <p:nvPr>
            <p:ph idx="2" type="pic"/>
          </p:nvPr>
        </p:nvSpPr>
        <p:spPr>
          <a:xfrm>
            <a:off x="1326620" y="698741"/>
            <a:ext cx="9538760" cy="5365553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14"/>
          <p:cNvSpPr txBox="1"/>
          <p:nvPr>
            <p:ph type="title"/>
          </p:nvPr>
        </p:nvSpPr>
        <p:spPr>
          <a:xfrm>
            <a:off x="0" y="1"/>
            <a:ext cx="12192000" cy="698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vie">
  <p:cSld name="Movie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43" name="Google Shape;43;p15"/>
          <p:cNvSpPr/>
          <p:nvPr>
            <p:ph idx="2" type="media"/>
          </p:nvPr>
        </p:nvSpPr>
        <p:spPr>
          <a:xfrm>
            <a:off x="1343025" y="698741"/>
            <a:ext cx="9505951" cy="5347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15"/>
          <p:cNvSpPr txBox="1"/>
          <p:nvPr>
            <p:ph type="title"/>
          </p:nvPr>
        </p:nvSpPr>
        <p:spPr>
          <a:xfrm>
            <a:off x="0" y="1"/>
            <a:ext cx="12192000" cy="698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+Picture">
  <p:cSld name="Slide+Pictur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48" name="Google Shape;48;p16"/>
          <p:cNvSpPr txBox="1"/>
          <p:nvPr>
            <p:ph type="title"/>
          </p:nvPr>
        </p:nvSpPr>
        <p:spPr>
          <a:xfrm>
            <a:off x="0" y="1"/>
            <a:ext cx="12192000" cy="698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16"/>
          <p:cNvSpPr txBox="1"/>
          <p:nvPr>
            <p:ph idx="1" type="body"/>
          </p:nvPr>
        </p:nvSpPr>
        <p:spPr>
          <a:xfrm>
            <a:off x="1" y="1069675"/>
            <a:ext cx="7599872" cy="51072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16"/>
          <p:cNvSpPr/>
          <p:nvPr>
            <p:ph idx="2" type="pic"/>
          </p:nvPr>
        </p:nvSpPr>
        <p:spPr>
          <a:xfrm>
            <a:off x="7599873" y="1069674"/>
            <a:ext cx="4592127" cy="510728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+Graph">
  <p:cSld name="Slide+Graph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4" name="Google Shape;54;p17"/>
          <p:cNvSpPr txBox="1"/>
          <p:nvPr>
            <p:ph type="title"/>
          </p:nvPr>
        </p:nvSpPr>
        <p:spPr>
          <a:xfrm>
            <a:off x="0" y="1"/>
            <a:ext cx="12192000" cy="698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17"/>
          <p:cNvSpPr txBox="1"/>
          <p:nvPr>
            <p:ph idx="1" type="body"/>
          </p:nvPr>
        </p:nvSpPr>
        <p:spPr>
          <a:xfrm>
            <a:off x="1" y="1069675"/>
            <a:ext cx="7599872" cy="51072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7"/>
          <p:cNvSpPr/>
          <p:nvPr>
            <p:ph idx="2" type="chart"/>
          </p:nvPr>
        </p:nvSpPr>
        <p:spPr>
          <a:xfrm>
            <a:off x="7599363" y="1069675"/>
            <a:ext cx="4592637" cy="5107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Slide + Title">
  <p:cSld name="Empty Slide + 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60" name="Google Shape;60;p18"/>
          <p:cNvSpPr txBox="1"/>
          <p:nvPr>
            <p:ph type="title"/>
          </p:nvPr>
        </p:nvSpPr>
        <p:spPr>
          <a:xfrm>
            <a:off x="0" y="1"/>
            <a:ext cx="12192000" cy="698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9.png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slideLayout" Target="../slideLayouts/slideLayout5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" name="Google Shape;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687224" y="6335055"/>
            <a:ext cx="466099" cy="407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2680" y="6250436"/>
            <a:ext cx="746641" cy="57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37204" y="6228945"/>
            <a:ext cx="941238" cy="61993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5390" y="423893"/>
            <a:ext cx="3601219" cy="315011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"/>
          <p:cNvSpPr/>
          <p:nvPr/>
        </p:nvSpPr>
        <p:spPr>
          <a:xfrm>
            <a:off x="2991395" y="5269761"/>
            <a:ext cx="6209211" cy="75497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23-25 June 2025, Berlin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 txBox="1"/>
          <p:nvPr/>
        </p:nvSpPr>
        <p:spPr>
          <a:xfrm>
            <a:off x="2372532" y="3711844"/>
            <a:ext cx="744693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8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Welcome!</a:t>
            </a:r>
            <a:endParaRPr b="1" i="0" sz="80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>
            <p:ph type="ctrTitle"/>
          </p:nvPr>
        </p:nvSpPr>
        <p:spPr>
          <a:xfrm>
            <a:off x="820200" y="1848661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/>
              <a:t>REGIONAL REPORT FOR ASIA</a:t>
            </a:r>
            <a:endParaRPr/>
          </a:p>
        </p:txBody>
      </p:sp>
      <p:sp>
        <p:nvSpPr>
          <p:cNvPr id="73" name="Google Shape;73;p2"/>
          <p:cNvSpPr txBox="1"/>
          <p:nvPr>
            <p:ph idx="1" type="subTitle"/>
          </p:nvPr>
        </p:nvSpPr>
        <p:spPr>
          <a:xfrm>
            <a:off x="820200" y="2993649"/>
            <a:ext cx="105516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Presenter:</a:t>
            </a:r>
            <a:endParaRPr i="1"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b="1" lang="de-DE" sz="3600"/>
              <a:t>Krizia Casey P. Avejar</a:t>
            </a:r>
            <a:endParaRPr b="1" sz="36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Chief, Freedom of Information-Program Management Office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under the Presidential Communications Office,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Republic of the Philippines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3d073c3c4b_0_43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Countries Represented</a:t>
            </a:r>
            <a:endParaRPr sz="4800"/>
          </a:p>
        </p:txBody>
      </p:sp>
      <p:sp>
        <p:nvSpPr>
          <p:cNvPr id="79" name="Google Shape;79;g33d073c3c4b_0_430"/>
          <p:cNvSpPr txBox="1"/>
          <p:nvPr>
            <p:ph idx="1" type="body"/>
          </p:nvPr>
        </p:nvSpPr>
        <p:spPr>
          <a:xfrm>
            <a:off x="601950" y="1346925"/>
            <a:ext cx="10988100" cy="4336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State of Israel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Republic of Maldives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Federal Democratic Republic of Nepal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Islamic Republic of Pakistan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Republic of the Philippines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Democratic Socialist Republic of Sri Lanka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Republic of China (Taiwan)</a:t>
            </a:r>
            <a:endParaRPr sz="3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d073c3c4b_0_0"/>
          <p:cNvSpPr txBox="1"/>
          <p:nvPr>
            <p:ph type="ctrTitle"/>
          </p:nvPr>
        </p:nvSpPr>
        <p:spPr>
          <a:xfrm>
            <a:off x="820200" y="3745061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4500"/>
              <a:t>STATE OF ISRAEL</a:t>
            </a:r>
            <a:endParaRPr sz="4500"/>
          </a:p>
        </p:txBody>
      </p:sp>
      <p:sp>
        <p:nvSpPr>
          <p:cNvPr id="85" name="Google Shape;85;g33d073c3c4b_0_0"/>
          <p:cNvSpPr txBox="1"/>
          <p:nvPr>
            <p:ph idx="1" type="subTitle"/>
          </p:nvPr>
        </p:nvSpPr>
        <p:spPr>
          <a:xfrm>
            <a:off x="820200" y="4890050"/>
            <a:ext cx="1055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Submitted by: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Governmental Freedom of Information Unit - Israel</a:t>
            </a:r>
            <a:endParaRPr i="1" sz="3000"/>
          </a:p>
        </p:txBody>
      </p:sp>
      <p:pic>
        <p:nvPicPr>
          <p:cNvPr id="86" name="Google Shape;86;g33d073c3c4b_0_0" title="Flag_of_Israel.sv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0463" y="1332149"/>
            <a:ext cx="3111074" cy="226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d073c3c4b_0_35"/>
          <p:cNvSpPr txBox="1"/>
          <p:nvPr>
            <p:ph type="title"/>
          </p:nvPr>
        </p:nvSpPr>
        <p:spPr>
          <a:xfrm>
            <a:off x="601950" y="380100"/>
            <a:ext cx="10988100" cy="9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Overview</a:t>
            </a:r>
            <a:endParaRPr sz="4800"/>
          </a:p>
        </p:txBody>
      </p:sp>
      <p:sp>
        <p:nvSpPr>
          <p:cNvPr id="92" name="Google Shape;92;g33d073c3c4b_0_35"/>
          <p:cNvSpPr txBox="1"/>
          <p:nvPr>
            <p:ph idx="1" type="body"/>
          </p:nvPr>
        </p:nvSpPr>
        <p:spPr>
          <a:xfrm>
            <a:off x="601950" y="1561850"/>
            <a:ext cx="10988100" cy="380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Governmental FOI Unit established by Decision No. 2950 (March 6, 2011)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Implements Freedom of Information Act (1998)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Mission: transparency in public authorities through guidance, training, and monitoring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Promotes access to information</a:t>
            </a:r>
            <a:endParaRPr sz="3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3d073c3c4b_0_100"/>
          <p:cNvSpPr txBox="1"/>
          <p:nvPr>
            <p:ph type="title"/>
          </p:nvPr>
        </p:nvSpPr>
        <p:spPr>
          <a:xfrm>
            <a:off x="601950" y="263150"/>
            <a:ext cx="109881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600"/>
          </a:p>
        </p:txBody>
      </p:sp>
      <p:sp>
        <p:nvSpPr>
          <p:cNvPr id="98" name="Google Shape;98;g33d073c3c4b_0_100"/>
          <p:cNvSpPr txBox="1"/>
          <p:nvPr>
            <p:ph idx="1" type="body"/>
          </p:nvPr>
        </p:nvSpPr>
        <p:spPr>
          <a:xfrm>
            <a:off x="601950" y="1137395"/>
            <a:ext cx="10988100" cy="437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Annual FOI report submitted to Parliament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New regulations: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Publication of administrative guidelines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Disclosure of datasets from public reports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Budget transparency now includes government hospitals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12-hour online training for FOI officers launched</a:t>
            </a:r>
            <a:endParaRPr sz="3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d073c3c4b_0_105"/>
          <p:cNvSpPr txBox="1"/>
          <p:nvPr>
            <p:ph type="title"/>
          </p:nvPr>
        </p:nvSpPr>
        <p:spPr>
          <a:xfrm>
            <a:off x="601950" y="0"/>
            <a:ext cx="10988100" cy="9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Relevant Law Cases and Resolutions</a:t>
            </a:r>
            <a:endParaRPr sz="4800"/>
          </a:p>
        </p:txBody>
      </p:sp>
      <p:sp>
        <p:nvSpPr>
          <p:cNvPr id="104" name="Google Shape;104;g33d073c3c4b_0_105"/>
          <p:cNvSpPr txBox="1"/>
          <p:nvPr>
            <p:ph idx="1" type="body"/>
          </p:nvPr>
        </p:nvSpPr>
        <p:spPr>
          <a:xfrm>
            <a:off x="601950" y="986400"/>
            <a:ext cx="10988100" cy="488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200"/>
              <a:t>Case 1</a:t>
            </a:r>
            <a:r>
              <a:rPr lang="de-DE" sz="3200"/>
              <a:t>: </a:t>
            </a:r>
            <a:r>
              <a:rPr i="1" lang="de-DE" sz="3200"/>
              <a:t>Moshav Shitufi Har Shemesh vs Israel Tax Authority (2023)</a:t>
            </a:r>
            <a:endParaRPr i="1"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Request denied: software specs and source code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Court: tools not subject to FOI; reverse engineering not required</a:t>
            </a:r>
            <a:endParaRPr sz="3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200"/>
              <a:t>Case 2</a:t>
            </a:r>
            <a:r>
              <a:rPr lang="de-DE" sz="3200"/>
              <a:t>: </a:t>
            </a:r>
            <a:r>
              <a:rPr i="1" lang="de-DE" sz="3200"/>
              <a:t>Moshe Rogoznitsky vs Health Ministry(2023)</a:t>
            </a:r>
            <a:endParaRPr i="1"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Request denied: pharmacy supervision reports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Court: unreasonable burden to review, protect sensitive data</a:t>
            </a:r>
            <a:endParaRPr sz="3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3d073c3c4b_0_11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</a:t>
            </a:r>
            <a:endParaRPr sz="4800"/>
          </a:p>
        </p:txBody>
      </p:sp>
      <p:sp>
        <p:nvSpPr>
          <p:cNvPr id="110" name="Google Shape;110;g33d073c3c4b_0_110"/>
          <p:cNvSpPr txBox="1"/>
          <p:nvPr>
            <p:ph idx="1" type="body"/>
          </p:nvPr>
        </p:nvSpPr>
        <p:spPr>
          <a:xfrm>
            <a:off x="601950" y="1346915"/>
            <a:ext cx="10988100" cy="307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Annual FOI Officers’ Forum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Workshops with local authorities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NGO guidance sessions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Recognition for top FOI officers</a:t>
            </a:r>
            <a:endParaRPr sz="3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d073c3c4b_0_437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Summary &amp; Key Takeaways</a:t>
            </a:r>
            <a:endParaRPr sz="4800"/>
          </a:p>
        </p:txBody>
      </p:sp>
      <p:sp>
        <p:nvSpPr>
          <p:cNvPr id="116" name="Google Shape;116;g33d073c3c4b_0_437"/>
          <p:cNvSpPr txBox="1"/>
          <p:nvPr>
            <p:ph idx="1" type="body"/>
          </p:nvPr>
        </p:nvSpPr>
        <p:spPr>
          <a:xfrm>
            <a:off x="601950" y="1346915"/>
            <a:ext cx="10988100" cy="307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Trust-building through research and integration within FOI mechanisms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Ongoing training &amp; officer support is vital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Raising public FOI awareness remains a top priority</a:t>
            </a:r>
            <a:endParaRPr sz="3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3d073c3c4b_0_5"/>
          <p:cNvSpPr txBox="1"/>
          <p:nvPr>
            <p:ph type="ctrTitle"/>
          </p:nvPr>
        </p:nvSpPr>
        <p:spPr>
          <a:xfrm>
            <a:off x="820200" y="3759161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4500"/>
              <a:t>REPUBLIC OF MALDIVES</a:t>
            </a:r>
            <a:endParaRPr sz="4500"/>
          </a:p>
        </p:txBody>
      </p:sp>
      <p:sp>
        <p:nvSpPr>
          <p:cNvPr id="122" name="Google Shape;122;g33d073c3c4b_0_5"/>
          <p:cNvSpPr txBox="1"/>
          <p:nvPr>
            <p:ph idx="1" type="subTitle"/>
          </p:nvPr>
        </p:nvSpPr>
        <p:spPr>
          <a:xfrm>
            <a:off x="820200" y="4904150"/>
            <a:ext cx="1055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Submitted by: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Information Commissioner’s Office - Maldives</a:t>
            </a:r>
            <a:endParaRPr i="1"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i="1" sz="3000"/>
          </a:p>
        </p:txBody>
      </p:sp>
      <p:pic>
        <p:nvPicPr>
          <p:cNvPr id="123" name="Google Shape;123;g33d073c3c4b_0_5" title="Flag_of_Maldives.sv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4275" y="1311650"/>
            <a:ext cx="3567450" cy="23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3d073c3c4b_0_25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Overview</a:t>
            </a:r>
            <a:endParaRPr sz="4800"/>
          </a:p>
        </p:txBody>
      </p:sp>
      <p:sp>
        <p:nvSpPr>
          <p:cNvPr id="129" name="Google Shape;129;g33d073c3c4b_0_255"/>
          <p:cNvSpPr txBox="1"/>
          <p:nvPr>
            <p:ph idx="1" type="body"/>
          </p:nvPr>
        </p:nvSpPr>
        <p:spPr>
          <a:xfrm>
            <a:off x="601950" y="1346915"/>
            <a:ext cx="10988100" cy="307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Information Commissioner’s Office (ICO) established July 2014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Mandated under RTI Act (Law No. 1/2014)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Responsibilities: appeals, training, awareness, and monitoring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Independent oversight body for RTI</a:t>
            </a:r>
            <a:endParaRPr sz="3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3d073c3c4b_0_26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600"/>
          </a:p>
        </p:txBody>
      </p:sp>
      <p:sp>
        <p:nvSpPr>
          <p:cNvPr id="135" name="Google Shape;135;g33d073c3c4b_0_260"/>
          <p:cNvSpPr txBox="1"/>
          <p:nvPr>
            <p:ph idx="1" type="body"/>
          </p:nvPr>
        </p:nvSpPr>
        <p:spPr>
          <a:xfrm>
            <a:off x="601950" y="1346950"/>
            <a:ext cx="10988100" cy="454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b="1" lang="de-DE" sz="3300"/>
              <a:t>566 cases</a:t>
            </a:r>
            <a:r>
              <a:rPr lang="de-DE" sz="3300"/>
              <a:t> registered (2024)</a:t>
            </a:r>
            <a:endParaRPr sz="3300"/>
          </a:p>
          <a:p>
            <a:pPr indent="-438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327 withdrawn (info disclosed)</a:t>
            </a:r>
            <a:endParaRPr sz="3300"/>
          </a:p>
          <a:p>
            <a:pPr indent="-438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245 resolved by Commissioner</a:t>
            </a:r>
            <a:endParaRPr sz="3300"/>
          </a:p>
          <a:p>
            <a:pPr indent="-438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66% decisions found information was wrongly withheld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b="1" lang="de-DE" sz="3300"/>
              <a:t>685 staff</a:t>
            </a:r>
            <a:r>
              <a:rPr lang="de-DE" sz="3300"/>
              <a:t> from 173 authorities trained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b="1" lang="de-DE" sz="3300"/>
              <a:t>287 citizens </a:t>
            </a:r>
            <a:r>
              <a:rPr lang="de-DE" sz="3300"/>
              <a:t>joined awareness activities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b="1" lang="de-DE" sz="3300"/>
              <a:t>11 authorities </a:t>
            </a:r>
            <a:r>
              <a:rPr lang="de-DE" sz="3300"/>
              <a:t>fully complied with proactive disclosure</a:t>
            </a:r>
            <a:endParaRPr sz="3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3d073c3c4b_0_40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600"/>
          </a:p>
        </p:txBody>
      </p:sp>
      <p:sp>
        <p:nvSpPr>
          <p:cNvPr id="141" name="Google Shape;141;g33d073c3c4b_0_400"/>
          <p:cNvSpPr txBox="1"/>
          <p:nvPr>
            <p:ph idx="1" type="body"/>
          </p:nvPr>
        </p:nvSpPr>
        <p:spPr>
          <a:xfrm>
            <a:off x="601950" y="1346946"/>
            <a:ext cx="10988100" cy="439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b="1" lang="de-DE" sz="3300"/>
              <a:t>Challenges</a:t>
            </a:r>
            <a:r>
              <a:rPr lang="de-DE" sz="3300"/>
              <a:t>:</a:t>
            </a:r>
            <a:endParaRPr sz="3300"/>
          </a:p>
          <a:p>
            <a:pPr indent="-438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Surge in appeals</a:t>
            </a:r>
            <a:endParaRPr sz="3300"/>
          </a:p>
          <a:p>
            <a:pPr indent="-438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89% complaints due to officer non-responsiveness</a:t>
            </a:r>
            <a:endParaRPr sz="3300"/>
          </a:p>
          <a:p>
            <a:pPr indent="-438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Delays in decision-making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RTI Regulation amended – February 2024</a:t>
            </a:r>
            <a:endParaRPr sz="33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3d073c3c4b_0_26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</a:t>
            </a:r>
            <a:endParaRPr sz="4800"/>
          </a:p>
        </p:txBody>
      </p:sp>
      <p:sp>
        <p:nvSpPr>
          <p:cNvPr id="147" name="Google Shape;147;g33d073c3c4b_0_265"/>
          <p:cNvSpPr txBox="1"/>
          <p:nvPr>
            <p:ph idx="1" type="body"/>
          </p:nvPr>
        </p:nvSpPr>
        <p:spPr>
          <a:xfrm>
            <a:off x="601950" y="1346950"/>
            <a:ext cx="10988100" cy="463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b="1" lang="de-DE" sz="2900"/>
              <a:t>Collaborative Development Program (with IRI)</a:t>
            </a:r>
            <a:r>
              <a:rPr lang="de-DE" sz="2900"/>
              <a:t>: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Trainings led to full compliance in </a:t>
            </a:r>
            <a:r>
              <a:rPr lang="de-DE" sz="2900"/>
              <a:t>multiple</a:t>
            </a:r>
            <a:r>
              <a:rPr lang="de-DE" sz="2900"/>
              <a:t> councils</a:t>
            </a:r>
            <a:endParaRPr sz="2900"/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b="1" lang="de-DE" sz="2900"/>
              <a:t>Transparency Maldives Assessments</a:t>
            </a:r>
            <a:r>
              <a:rPr lang="de-DE" sz="2900"/>
              <a:t>: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Only 0.75% of 935 authorities fully compliant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Many lacked functioning websites</a:t>
            </a:r>
            <a:endParaRPr sz="2900"/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b="1" lang="de-DE" sz="2900"/>
              <a:t>RTI Implementation Assessment (with CLD methodology)</a:t>
            </a:r>
            <a:r>
              <a:rPr lang="de-DE" sz="2900"/>
              <a:t>: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“High yellow” score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Strengths in central governance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Weaknesses in proactive/reactive disclosure</a:t>
            </a:r>
            <a:endParaRPr sz="2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3d073c3c4b_0_40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</a:t>
            </a:r>
            <a:endParaRPr sz="4800"/>
          </a:p>
        </p:txBody>
      </p:sp>
      <p:sp>
        <p:nvSpPr>
          <p:cNvPr id="153" name="Google Shape;153;g33d073c3c4b_0_405"/>
          <p:cNvSpPr txBox="1"/>
          <p:nvPr>
            <p:ph idx="1" type="body"/>
          </p:nvPr>
        </p:nvSpPr>
        <p:spPr>
          <a:xfrm>
            <a:off x="601950" y="1346950"/>
            <a:ext cx="10988100" cy="451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UK Government Partnership</a:t>
            </a:r>
            <a:r>
              <a:rPr lang="de-DE" sz="3400"/>
              <a:t>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Developed implementation guidelines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Trained 30 agency staff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IDUAI Celebration</a:t>
            </a:r>
            <a:r>
              <a:rPr lang="de-DE" sz="3400"/>
              <a:t>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10th RTI Act Anniversary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Multi-stakeholder panels on transparency and misinformation</a:t>
            </a:r>
            <a:endParaRPr sz="3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3d073c3c4b_0_27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Summary &amp; Key Takeaways</a:t>
            </a:r>
            <a:endParaRPr sz="4800"/>
          </a:p>
        </p:txBody>
      </p:sp>
      <p:sp>
        <p:nvSpPr>
          <p:cNvPr id="159" name="Google Shape;159;g33d073c3c4b_0_270"/>
          <p:cNvSpPr txBox="1"/>
          <p:nvPr>
            <p:ph idx="1" type="body"/>
          </p:nvPr>
        </p:nvSpPr>
        <p:spPr>
          <a:xfrm>
            <a:off x="601950" y="1346925"/>
            <a:ext cx="10988100" cy="442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Rising demand for RTI services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Persistent gap in proactive disclosure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Recognition and scoring tools promote compliance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Next Steps</a:t>
            </a:r>
            <a:r>
              <a:rPr lang="de-DE" sz="3400"/>
              <a:t>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Institutionalize RTI training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Use of self-paced learning tools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Publish an annual RTI report</a:t>
            </a:r>
            <a:endParaRPr sz="3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3d073c3c4b_0_10"/>
          <p:cNvSpPr txBox="1"/>
          <p:nvPr>
            <p:ph type="ctrTitle"/>
          </p:nvPr>
        </p:nvSpPr>
        <p:spPr>
          <a:xfrm>
            <a:off x="820200" y="3785086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4500"/>
              <a:t>FEDERAL DEMOCRATIC REPUBLIC OF NEPAL</a:t>
            </a:r>
            <a:endParaRPr sz="4500"/>
          </a:p>
        </p:txBody>
      </p:sp>
      <p:sp>
        <p:nvSpPr>
          <p:cNvPr id="165" name="Google Shape;165;g33d073c3c4b_0_10"/>
          <p:cNvSpPr txBox="1"/>
          <p:nvPr>
            <p:ph idx="1" type="subTitle"/>
          </p:nvPr>
        </p:nvSpPr>
        <p:spPr>
          <a:xfrm>
            <a:off x="820200" y="4930075"/>
            <a:ext cx="1055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Submitted by: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National Information Commission - Government of Nepal</a:t>
            </a:r>
            <a:endParaRPr i="1"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 i="1" sz="3000"/>
          </a:p>
        </p:txBody>
      </p:sp>
      <p:pic>
        <p:nvPicPr>
          <p:cNvPr id="166" name="Google Shape;166;g33d073c3c4b_0_10" title="Flag_of_Nepal.sv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6101" y="1250525"/>
            <a:ext cx="1799800" cy="219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3d073c3c4b_0_38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Overview</a:t>
            </a:r>
            <a:endParaRPr sz="4800"/>
          </a:p>
        </p:txBody>
      </p:sp>
      <p:sp>
        <p:nvSpPr>
          <p:cNvPr id="172" name="Google Shape;172;g33d073c3c4b_0_380"/>
          <p:cNvSpPr txBox="1"/>
          <p:nvPr>
            <p:ph idx="1" type="body"/>
          </p:nvPr>
        </p:nvSpPr>
        <p:spPr>
          <a:xfrm>
            <a:off x="601950" y="1346928"/>
            <a:ext cx="10988100" cy="40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RTI guaranteed in the Constitution and RTI Act (2007)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Aim: Ensure transparency, accountability, access to public information and protection of sensitive data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National Information Commission (NIC)</a:t>
            </a:r>
            <a:r>
              <a:rPr lang="de-DE" sz="3400"/>
              <a:t>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Independent body with three commissioners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Enforces and promotes RTI compliance</a:t>
            </a:r>
            <a:endParaRPr sz="3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3d073c3c4b_0_38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500"/>
          </a:p>
        </p:txBody>
      </p:sp>
      <p:sp>
        <p:nvSpPr>
          <p:cNvPr id="178" name="Google Shape;178;g33d073c3c4b_0_385"/>
          <p:cNvSpPr txBox="1"/>
          <p:nvPr>
            <p:ph idx="1" type="body"/>
          </p:nvPr>
        </p:nvSpPr>
        <p:spPr>
          <a:xfrm>
            <a:off x="601950" y="1346947"/>
            <a:ext cx="10988100" cy="46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200"/>
              <a:t>Multi-level Monitoring Structure</a:t>
            </a:r>
            <a:r>
              <a:rPr lang="de-DE" sz="3200"/>
              <a:t>: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Central Coordination</a:t>
            </a:r>
            <a:r>
              <a:rPr lang="de-DE" sz="3200"/>
              <a:t>: Secretary of the Office of Prime Ministers and Council of Ministers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Implementation Monitoring</a:t>
            </a:r>
            <a:r>
              <a:rPr lang="de-DE" sz="3200"/>
              <a:t>: Secretary of the Ministry of Communication and Information Technology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Provincial Monitoring</a:t>
            </a:r>
            <a:r>
              <a:rPr lang="de-DE" sz="3200"/>
              <a:t>: Secretary of Chief Ministerial office in all 7 provinces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District Monitoring</a:t>
            </a:r>
            <a:r>
              <a:rPr lang="de-DE" sz="3200"/>
              <a:t>: Chief District Officers (77 districts)</a:t>
            </a:r>
            <a:endParaRPr sz="3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3d073c3c4b_0_41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500"/>
          </a:p>
        </p:txBody>
      </p:sp>
      <p:sp>
        <p:nvSpPr>
          <p:cNvPr id="184" name="Google Shape;184;g33d073c3c4b_0_410"/>
          <p:cNvSpPr txBox="1"/>
          <p:nvPr>
            <p:ph idx="1" type="body"/>
          </p:nvPr>
        </p:nvSpPr>
        <p:spPr>
          <a:xfrm>
            <a:off x="601950" y="1346947"/>
            <a:ext cx="10988100" cy="436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400"/>
              <a:t>Challenges</a:t>
            </a:r>
            <a:r>
              <a:rPr lang="de-DE" sz="3400"/>
              <a:t>: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Low public awareness (RTI seen as tool for journalists)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Harassment and delays in request handling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Language barriers and institutional resource gaps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No provincial NIC offices</a:t>
            </a:r>
            <a:endParaRPr sz="3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3d073c3c4b_0_39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Relevant Law Cases and Resolutions</a:t>
            </a:r>
            <a:endParaRPr sz="4800"/>
          </a:p>
        </p:txBody>
      </p:sp>
      <p:sp>
        <p:nvSpPr>
          <p:cNvPr id="190" name="Google Shape;190;g33d073c3c4b_0_390"/>
          <p:cNvSpPr txBox="1"/>
          <p:nvPr>
            <p:ph idx="1" type="body"/>
          </p:nvPr>
        </p:nvSpPr>
        <p:spPr>
          <a:xfrm>
            <a:off x="601950" y="1346950"/>
            <a:ext cx="10988100" cy="459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FY 2080–81 (2023–24):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1,200 out of 1,265 appeals resolved (95%)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72% from local governments</a:t>
            </a:r>
            <a:endParaRPr sz="2900"/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b="1" lang="de-DE" sz="2900"/>
              <a:t>Notable Case</a:t>
            </a:r>
            <a:r>
              <a:rPr lang="de-DE" sz="2900"/>
              <a:t>: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Activist sought unpaid electricity dues from 2070s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Initial refusals → NIC issued multiple disclosure orders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Final result: 77 industries revealed to owe 179+ billion NRs</a:t>
            </a:r>
            <a:endParaRPr sz="2900"/>
          </a:p>
          <a:p>
            <a:pPr indent="-4127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Led to recovery actions — showcased RTI’s impact on accountability</a:t>
            </a:r>
            <a:endParaRPr sz="29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3d073c3c4b_0_39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</a:t>
            </a:r>
            <a:endParaRPr sz="4800"/>
          </a:p>
        </p:txBody>
      </p:sp>
      <p:sp>
        <p:nvSpPr>
          <p:cNvPr id="196" name="Google Shape;196;g33d073c3c4b_0_395"/>
          <p:cNvSpPr txBox="1"/>
          <p:nvPr>
            <p:ph idx="1" type="body"/>
          </p:nvPr>
        </p:nvSpPr>
        <p:spPr>
          <a:xfrm>
            <a:off x="601950" y="1346915"/>
            <a:ext cx="10988100" cy="307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Government and CSO awareness campaigns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Regular training for Information Officers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Annual RTI reports published and made accessible</a:t>
            </a:r>
            <a:endParaRPr sz="3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d073c3c4b_0_41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Summary &amp; Key Takeaways</a:t>
            </a:r>
            <a:endParaRPr sz="4800"/>
          </a:p>
        </p:txBody>
      </p:sp>
      <p:sp>
        <p:nvSpPr>
          <p:cNvPr id="202" name="Google Shape;202;g33d073c3c4b_0_415"/>
          <p:cNvSpPr txBox="1"/>
          <p:nvPr>
            <p:ph idx="1" type="body"/>
          </p:nvPr>
        </p:nvSpPr>
        <p:spPr>
          <a:xfrm>
            <a:off x="601950" y="1346929"/>
            <a:ext cx="10988100" cy="4366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Strong institutional commitment to ATI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High case resolution rate by NIC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Priorities</a:t>
            </a:r>
            <a:r>
              <a:rPr lang="de-DE" sz="3400"/>
              <a:t>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Expand local-level monitoring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Improve public awareness campaigns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Strengthen training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Address NIC resource and capacity gaps</a:t>
            </a:r>
            <a:endParaRPr sz="3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3d073c3c4b_0_15"/>
          <p:cNvSpPr txBox="1"/>
          <p:nvPr>
            <p:ph type="ctrTitle"/>
          </p:nvPr>
        </p:nvSpPr>
        <p:spPr>
          <a:xfrm>
            <a:off x="820200" y="3664011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4500"/>
              <a:t>ISLAMIC REPUBLIC OF PAKISTAN</a:t>
            </a:r>
            <a:endParaRPr sz="4500"/>
          </a:p>
        </p:txBody>
      </p:sp>
      <p:sp>
        <p:nvSpPr>
          <p:cNvPr id="208" name="Google Shape;208;g33d073c3c4b_0_15"/>
          <p:cNvSpPr txBox="1"/>
          <p:nvPr>
            <p:ph idx="1" type="subTitle"/>
          </p:nvPr>
        </p:nvSpPr>
        <p:spPr>
          <a:xfrm>
            <a:off x="820200" y="4809000"/>
            <a:ext cx="1055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Submitted by: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Khyber Pakhtunkhwa Information Commission</a:t>
            </a:r>
            <a:endParaRPr i="1" sz="3000"/>
          </a:p>
        </p:txBody>
      </p:sp>
      <p:pic>
        <p:nvPicPr>
          <p:cNvPr id="209" name="Google Shape;209;g33d073c3c4b_0_15" title="pakistam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4901" y="1394700"/>
            <a:ext cx="3462200" cy="230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3d073c3c4b_0_35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Overview</a:t>
            </a:r>
            <a:endParaRPr sz="4800"/>
          </a:p>
        </p:txBody>
      </p:sp>
      <p:sp>
        <p:nvSpPr>
          <p:cNvPr id="215" name="Google Shape;215;g33d073c3c4b_0_355"/>
          <p:cNvSpPr txBox="1"/>
          <p:nvPr>
            <p:ph idx="1" type="body"/>
          </p:nvPr>
        </p:nvSpPr>
        <p:spPr>
          <a:xfrm>
            <a:off x="601950" y="1346927"/>
            <a:ext cx="10988100" cy="4482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RTI journey began with a 1997 ordinance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Constitutional status under </a:t>
            </a:r>
            <a:r>
              <a:rPr b="1" lang="de-DE" sz="3200"/>
              <a:t>Article 19(A) </a:t>
            </a:r>
            <a:r>
              <a:rPr lang="de-DE" sz="3200"/>
              <a:t>(2010)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KP RTI Act (2013): most progressive in Pakistan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Covers </a:t>
            </a:r>
            <a:r>
              <a:rPr b="1" lang="de-DE" sz="3200"/>
              <a:t>public bodies and NGOs</a:t>
            </a:r>
            <a:r>
              <a:rPr lang="de-DE" sz="3200"/>
              <a:t> receiving public funds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KP Information Commission:</a:t>
            </a:r>
            <a:endParaRPr sz="3200"/>
          </a:p>
          <a:p>
            <a:pPr indent="-431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3 commissioners</a:t>
            </a:r>
            <a:endParaRPr sz="3200"/>
          </a:p>
          <a:p>
            <a:pPr indent="-431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de-DE" sz="3200"/>
              <a:t>Independent body for implementation, complaints, awareness, and disclosure</a:t>
            </a:r>
            <a:endParaRPr sz="3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3d073c3c4b_0_36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800"/>
          </a:p>
        </p:txBody>
      </p:sp>
      <p:sp>
        <p:nvSpPr>
          <p:cNvPr id="221" name="Google Shape;221;g33d073c3c4b_0_360"/>
          <p:cNvSpPr txBox="1"/>
          <p:nvPr>
            <p:ph idx="1" type="body"/>
          </p:nvPr>
        </p:nvSpPr>
        <p:spPr>
          <a:xfrm>
            <a:off x="601950" y="1259202"/>
            <a:ext cx="10988100" cy="46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700"/>
              <a:t>Key Implementation Highlights</a:t>
            </a:r>
            <a:r>
              <a:rPr lang="de-DE" sz="2700"/>
              <a:t>: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Independent KP Information Commission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Streamlined complaints process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Proactive disclosure mandate for public bodies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b="1" lang="de-DE" sz="2700"/>
              <a:t>2025 Amendment</a:t>
            </a:r>
            <a:r>
              <a:rPr lang="de-DE" sz="2700"/>
              <a:t>:</a:t>
            </a:r>
            <a:endParaRPr sz="2700"/>
          </a:p>
          <a:p>
            <a:pPr indent="-4000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Appellate authority moved to Peshawar High Court</a:t>
            </a:r>
            <a:endParaRPr sz="2700"/>
          </a:p>
          <a:p>
            <a:pPr indent="-4000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Reinforces Commission's autonomy</a:t>
            </a:r>
            <a:endParaRPr sz="2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700"/>
              <a:t>Challenges</a:t>
            </a:r>
            <a:r>
              <a:rPr lang="de-DE" sz="2700"/>
              <a:t>: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Operational constraints due to reduced donor funding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Limited resources affecting outreach and enforcement</a:t>
            </a:r>
            <a:endParaRPr sz="27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3d073c3c4b_0_36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</a:t>
            </a:r>
            <a:endParaRPr sz="4800"/>
          </a:p>
        </p:txBody>
      </p:sp>
      <p:sp>
        <p:nvSpPr>
          <p:cNvPr id="227" name="Google Shape;227;g33d073c3c4b_0_365"/>
          <p:cNvSpPr txBox="1"/>
          <p:nvPr>
            <p:ph idx="1" type="body"/>
          </p:nvPr>
        </p:nvSpPr>
        <p:spPr>
          <a:xfrm>
            <a:off x="601950" y="1346929"/>
            <a:ext cx="10988100" cy="462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 sz="2400"/>
              <a:t>Seminars/workshops in:</a:t>
            </a:r>
            <a:endParaRPr sz="2400"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Universities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Communities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Women’s groups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de-DE" sz="2400"/>
              <a:t>Radio campaigns</a:t>
            </a:r>
            <a:r>
              <a:rPr lang="de-DE" sz="2400"/>
              <a:t>: Radio Meezan (e.g., Radio Meezan, FM 92.2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 sz="2400"/>
              <a:t>Digital/print awareness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b="1" lang="de-DE" sz="2400"/>
              <a:t>Judicial Academy webinar </a:t>
            </a:r>
            <a:r>
              <a:rPr lang="de-DE" sz="2400"/>
              <a:t>(2024)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 sz="2400"/>
              <a:t>Collaborations with:</a:t>
            </a:r>
            <a:endParaRPr sz="2400"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GIZ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World Bank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de-DE"/>
              <a:t>Other development partners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3d073c3c4b_0_37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Summary &amp; Key Takeaways</a:t>
            </a:r>
            <a:endParaRPr sz="4800"/>
          </a:p>
        </p:txBody>
      </p:sp>
      <p:sp>
        <p:nvSpPr>
          <p:cNvPr id="233" name="Google Shape;233;g33d073c3c4b_0_370"/>
          <p:cNvSpPr txBox="1"/>
          <p:nvPr>
            <p:ph idx="1" type="body"/>
          </p:nvPr>
        </p:nvSpPr>
        <p:spPr>
          <a:xfrm>
            <a:off x="601950" y="1259225"/>
            <a:ext cx="10988100" cy="46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KP sets the benchmark for RTI in Pakistan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Strong legal framework and active enforcement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Key strengths</a:t>
            </a:r>
            <a:r>
              <a:rPr lang="de-DE" sz="3400"/>
              <a:t>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Expanded Commission powers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Diverse public outreach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Remaining gaps</a:t>
            </a:r>
            <a:r>
              <a:rPr lang="de-DE" sz="3400"/>
              <a:t>: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Funding constraints</a:t>
            </a:r>
            <a:endParaRPr sz="3400"/>
          </a:p>
          <a:p>
            <a:pPr indent="-444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Need for sustained stakeholder support</a:t>
            </a:r>
            <a:endParaRPr sz="3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3d073c3c4b_0_20"/>
          <p:cNvSpPr txBox="1"/>
          <p:nvPr>
            <p:ph type="ctrTitle"/>
          </p:nvPr>
        </p:nvSpPr>
        <p:spPr>
          <a:xfrm>
            <a:off x="747463" y="3421861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4500"/>
              <a:t>REPUBLIC OF THE PHILIPPINES</a:t>
            </a:r>
            <a:endParaRPr sz="4500"/>
          </a:p>
        </p:txBody>
      </p:sp>
      <p:sp>
        <p:nvSpPr>
          <p:cNvPr id="239" name="Google Shape;239;g33d073c3c4b_0_20"/>
          <p:cNvSpPr txBox="1"/>
          <p:nvPr>
            <p:ph idx="1" type="subTitle"/>
          </p:nvPr>
        </p:nvSpPr>
        <p:spPr>
          <a:xfrm>
            <a:off x="747463" y="4566850"/>
            <a:ext cx="1055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Submitted by: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Presidential Communications Office </a:t>
            </a:r>
            <a:endParaRPr i="1"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Freedom of Information-Program Management Office </a:t>
            </a:r>
            <a:endParaRPr i="1" sz="3000"/>
          </a:p>
        </p:txBody>
      </p:sp>
      <p:pic>
        <p:nvPicPr>
          <p:cNvPr id="240" name="Google Shape;240;g33d073c3c4b_0_20" title="flag-of-the-philippines-logo-png_seeklogo-34460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7275" y="456875"/>
            <a:ext cx="4056000" cy="405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3d073c3c4b_0_33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Overview</a:t>
            </a:r>
            <a:endParaRPr sz="4800"/>
          </a:p>
        </p:txBody>
      </p:sp>
      <p:sp>
        <p:nvSpPr>
          <p:cNvPr id="246" name="Google Shape;246;g33d073c3c4b_0_330"/>
          <p:cNvSpPr txBox="1"/>
          <p:nvPr>
            <p:ph idx="1" type="body"/>
          </p:nvPr>
        </p:nvSpPr>
        <p:spPr>
          <a:xfrm>
            <a:off x="601950" y="1143605"/>
            <a:ext cx="10988100" cy="457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Lead Agency</a:t>
            </a:r>
            <a:r>
              <a:rPr lang="de-DE" sz="3000"/>
              <a:t>: FOI-Program Management Office (FOI-PMO), under the Presidential Communications Office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Mandate</a:t>
            </a:r>
            <a:r>
              <a:rPr lang="de-DE" sz="3000"/>
              <a:t>: Implement Executive Order No. 2, s. 2016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Functions</a:t>
            </a:r>
            <a:r>
              <a:rPr lang="de-DE" sz="3000"/>
              <a:t>:</a:t>
            </a:r>
            <a:endParaRPr sz="3000"/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de-DE" sz="3000"/>
              <a:t>Manage eFOI Portal</a:t>
            </a:r>
            <a:endParaRPr sz="3000"/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de-DE" sz="3000"/>
              <a:t>Train FOI Officers and LGUs</a:t>
            </a:r>
            <a:endParaRPr sz="3000"/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de-DE" sz="3000"/>
              <a:t>Conduct awareness campaigns</a:t>
            </a:r>
            <a:endParaRPr sz="3000"/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de-DE" sz="3000"/>
              <a:t>Provide technical support for institutionalizing the FOI Program</a:t>
            </a:r>
            <a:endParaRPr sz="3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3d073c3c4b_0_33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600"/>
          </a:p>
        </p:txBody>
      </p:sp>
      <p:sp>
        <p:nvSpPr>
          <p:cNvPr id="252" name="Google Shape;252;g33d073c3c4b_0_335"/>
          <p:cNvSpPr txBox="1"/>
          <p:nvPr>
            <p:ph idx="1" type="body"/>
          </p:nvPr>
        </p:nvSpPr>
        <p:spPr>
          <a:xfrm>
            <a:off x="601950" y="1113025"/>
            <a:ext cx="10988100" cy="483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500"/>
              <a:t>Key 2025 Statistics</a:t>
            </a:r>
            <a:r>
              <a:rPr lang="de-DE" sz="2500"/>
              <a:t>: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340,167 eFOI users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684 onboarded agencies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6,035 FOI Officers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89 LGUs with FOI mechanisms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448,000 total FOI requests</a:t>
            </a:r>
            <a:endParaRPr sz="2500"/>
          </a:p>
          <a:p>
            <a:pPr indent="-3873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245,613 via eFOI portal</a:t>
            </a:r>
            <a:endParaRPr sz="2500"/>
          </a:p>
          <a:p>
            <a:pPr indent="-3873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202,</a:t>
            </a:r>
            <a:r>
              <a:rPr lang="de-DE" sz="2500"/>
              <a:t>203 standard paper-based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b="1" lang="de-DE" sz="2500"/>
              <a:t>Average response time</a:t>
            </a:r>
            <a:r>
              <a:rPr lang="de-DE" sz="2500"/>
              <a:t>: 8 working days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500"/>
              <a:t>Major Challenge</a:t>
            </a:r>
            <a:r>
              <a:rPr lang="de-DE" sz="2500"/>
              <a:t>: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de-DE" sz="2500"/>
              <a:t>Temporary </a:t>
            </a:r>
            <a:r>
              <a:rPr b="1" lang="de-DE" sz="2500"/>
              <a:t>eFOI Portal shutdown</a:t>
            </a:r>
            <a:r>
              <a:rPr lang="de-DE" sz="2500"/>
              <a:t> → Manual processing of requests</a:t>
            </a:r>
            <a:endParaRPr sz="25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3d073c3c4b_0_34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Relevant Law Cases and Resolutions</a:t>
            </a:r>
            <a:endParaRPr sz="4800"/>
          </a:p>
        </p:txBody>
      </p:sp>
      <p:sp>
        <p:nvSpPr>
          <p:cNvPr id="258" name="Google Shape;258;g33d073c3c4b_0_340"/>
          <p:cNvSpPr txBox="1"/>
          <p:nvPr>
            <p:ph idx="1" type="body"/>
          </p:nvPr>
        </p:nvSpPr>
        <p:spPr>
          <a:xfrm>
            <a:off x="601950" y="1346926"/>
            <a:ext cx="10988100" cy="46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900"/>
              <a:t>Legaspi v. COMELEC (G.R. No. 264661, July 2024)</a:t>
            </a:r>
            <a:r>
              <a:rPr lang="de-DE" sz="2900"/>
              <a:t>:</a:t>
            </a:r>
            <a:endParaRPr sz="2900"/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FOI cannot compel a full manual recount in elections – undue burden on agency</a:t>
            </a:r>
            <a:endParaRPr sz="2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900"/>
              <a:t>Memorandum Circular No. 24-002</a:t>
            </a:r>
            <a:r>
              <a:rPr lang="de-DE" sz="2900"/>
              <a:t>:</a:t>
            </a:r>
            <a:endParaRPr sz="2900"/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Guidelines for processing FOI requests during portal maintenance</a:t>
            </a:r>
            <a:endParaRPr sz="2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900"/>
              <a:t>2025 FOI Awards Guidelines</a:t>
            </a:r>
            <a:r>
              <a:rPr lang="de-DE" sz="2900"/>
              <a:t>:</a:t>
            </a:r>
            <a:endParaRPr sz="2900"/>
          </a:p>
          <a:p>
            <a:pPr indent="-412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Char char="•"/>
            </a:pPr>
            <a:r>
              <a:rPr lang="de-DE" sz="2900"/>
              <a:t>Set criteria to recognize agencies, LGUs, CSOs, NGOs, and other development partners advancing ATI</a:t>
            </a:r>
            <a:endParaRPr sz="29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3d073c3c4b_0_34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 (2024–2025)</a:t>
            </a:r>
            <a:endParaRPr sz="4800"/>
          </a:p>
        </p:txBody>
      </p:sp>
      <p:sp>
        <p:nvSpPr>
          <p:cNvPr id="264" name="Google Shape;264;g33d073c3c4b_0_345"/>
          <p:cNvSpPr txBox="1"/>
          <p:nvPr>
            <p:ph idx="1" type="body"/>
          </p:nvPr>
        </p:nvSpPr>
        <p:spPr>
          <a:xfrm>
            <a:off x="601950" y="1346948"/>
            <a:ext cx="10988100" cy="454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400"/>
              <a:t>For Government</a:t>
            </a:r>
            <a:r>
              <a:rPr lang="de-DE" sz="3400"/>
              <a:t>: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FOI Bootcamp</a:t>
            </a:r>
            <a:r>
              <a:rPr lang="de-DE" sz="3400"/>
              <a:t>: Three-day training for newly designated FOI Officers to build capacity.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FRO Hangout</a:t>
            </a:r>
            <a:r>
              <a:rPr lang="de-DE" sz="3400"/>
              <a:t>: Annual event for FROs to share challenges and best practices.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FOI Online Consultation System</a:t>
            </a:r>
            <a:r>
              <a:rPr lang="de-DE" sz="3400"/>
              <a:t>: Troubleshooting and performance support</a:t>
            </a:r>
            <a:endParaRPr sz="3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3d073c3c4b_0_42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 (2024–2025)</a:t>
            </a:r>
            <a:endParaRPr sz="4800"/>
          </a:p>
        </p:txBody>
      </p:sp>
      <p:sp>
        <p:nvSpPr>
          <p:cNvPr id="270" name="Google Shape;270;g33d073c3c4b_0_420"/>
          <p:cNvSpPr txBox="1"/>
          <p:nvPr>
            <p:ph idx="1" type="body"/>
          </p:nvPr>
        </p:nvSpPr>
        <p:spPr>
          <a:xfrm>
            <a:off x="601950" y="1346948"/>
            <a:ext cx="10988100" cy="457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/>
              <a:t>For the Public</a:t>
            </a:r>
            <a:r>
              <a:rPr lang="de-DE" sz="3000"/>
              <a:t>: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Barangay FOI</a:t>
            </a:r>
            <a:r>
              <a:rPr lang="de-DE" sz="3000"/>
              <a:t>: S</a:t>
            </a:r>
            <a:r>
              <a:rPr lang="de-DE" sz="3000"/>
              <a:t>upporting barangays with FOI ordinances and promoting the use of the eFOI Portal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Workshop for Librarians</a:t>
            </a:r>
            <a:r>
              <a:rPr lang="de-DE" sz="3000"/>
              <a:t>: FOI as research tool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FOI Campus Caravan &amp; Student Ambassadors Camp</a:t>
            </a:r>
            <a:r>
              <a:rPr lang="de-DE" sz="3000"/>
              <a:t>: Youth engagement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Training-of-Trainers</a:t>
            </a:r>
            <a:r>
              <a:rPr lang="de-DE" sz="3000"/>
              <a:t>: Prepares </a:t>
            </a:r>
            <a:r>
              <a:rPr lang="de-DE" sz="3000"/>
              <a:t>sector-specific FOI trainers.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CSO Hangouts</a:t>
            </a:r>
            <a:r>
              <a:rPr lang="de-DE" sz="3000"/>
              <a:t>: </a:t>
            </a:r>
            <a:r>
              <a:rPr lang="de-DE" sz="3000"/>
              <a:t>Consultations </a:t>
            </a:r>
            <a:r>
              <a:rPr lang="de-DE" sz="3000"/>
              <a:t>with civil society</a:t>
            </a:r>
            <a:endParaRPr sz="3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3d073c3c4b_0_35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Summary &amp; Key Takeaways</a:t>
            </a:r>
            <a:endParaRPr sz="4800"/>
          </a:p>
        </p:txBody>
      </p:sp>
      <p:sp>
        <p:nvSpPr>
          <p:cNvPr id="276" name="Google Shape;276;g33d073c3c4b_0_350"/>
          <p:cNvSpPr txBox="1"/>
          <p:nvPr>
            <p:ph idx="1" type="body"/>
          </p:nvPr>
        </p:nvSpPr>
        <p:spPr>
          <a:xfrm>
            <a:off x="601950" y="1346925"/>
            <a:ext cx="10988100" cy="4161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Maintained </a:t>
            </a:r>
            <a:r>
              <a:rPr b="1" lang="de-DE" sz="3400"/>
              <a:t>public access</a:t>
            </a:r>
            <a:r>
              <a:rPr lang="de-DE" sz="3400"/>
              <a:t> despite eFOI portal disruption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Robust engagement with n</a:t>
            </a:r>
            <a:r>
              <a:rPr b="1" lang="de-DE" sz="3400"/>
              <a:t>ational agencies, LGUs, youth, and CSOs</a:t>
            </a:r>
            <a:endParaRPr b="1"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Ongoing lobbying for a </a:t>
            </a:r>
            <a:r>
              <a:rPr b="1" lang="de-DE" sz="3400"/>
              <a:t>comprehensive FOI law</a:t>
            </a:r>
            <a:endParaRPr b="1"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Extensive </a:t>
            </a:r>
            <a:r>
              <a:rPr b="1" lang="de-DE" sz="3400"/>
              <a:t>training programs and stakeholder engagement </a:t>
            </a:r>
            <a:r>
              <a:rPr lang="de-DE" sz="3400"/>
              <a:t>for long-term sustainability</a:t>
            </a:r>
            <a:endParaRPr sz="3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3d073c3c4b_0_25"/>
          <p:cNvSpPr txBox="1"/>
          <p:nvPr>
            <p:ph type="ctrTitle"/>
          </p:nvPr>
        </p:nvSpPr>
        <p:spPr>
          <a:xfrm>
            <a:off x="820200" y="3811036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4500"/>
              <a:t>REPUBLIC OF CHINA (TAIWAN)</a:t>
            </a:r>
            <a:endParaRPr sz="4500"/>
          </a:p>
        </p:txBody>
      </p:sp>
      <p:sp>
        <p:nvSpPr>
          <p:cNvPr id="282" name="Google Shape;282;g33d073c3c4b_0_25"/>
          <p:cNvSpPr txBox="1"/>
          <p:nvPr>
            <p:ph idx="1" type="subTitle"/>
          </p:nvPr>
        </p:nvSpPr>
        <p:spPr>
          <a:xfrm>
            <a:off x="820200" y="4956025"/>
            <a:ext cx="1055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Submitted by: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National Development Council</a:t>
            </a:r>
            <a:endParaRPr i="1" sz="3000"/>
          </a:p>
        </p:txBody>
      </p:sp>
      <p:pic>
        <p:nvPicPr>
          <p:cNvPr id="283" name="Google Shape;283;g33d073c3c4b_0_25" title="imag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1399" y="1622200"/>
            <a:ext cx="3289204" cy="218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3d073c3c4b_0_30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Overview</a:t>
            </a:r>
            <a:endParaRPr sz="4800"/>
          </a:p>
        </p:txBody>
      </p:sp>
      <p:sp>
        <p:nvSpPr>
          <p:cNvPr id="289" name="Google Shape;289;g33d073c3c4b_0_305"/>
          <p:cNvSpPr txBox="1"/>
          <p:nvPr>
            <p:ph idx="1" type="body"/>
          </p:nvPr>
        </p:nvSpPr>
        <p:spPr>
          <a:xfrm>
            <a:off x="601950" y="1346925"/>
            <a:ext cx="10988100" cy="459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/>
              <a:t>Key Implementing Bodies</a:t>
            </a:r>
            <a:r>
              <a:rPr lang="de-DE" sz="3000"/>
              <a:t>: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Ministry of Justice (MOJ)</a:t>
            </a:r>
            <a:r>
              <a:rPr lang="de-DE" sz="3000"/>
              <a:t>: FOI implementation and prosecutorial and legal affairs.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Ministry of Digital Affairs (MODA)</a:t>
            </a:r>
            <a:r>
              <a:rPr lang="de-DE" sz="3000"/>
              <a:t>: Leads open data policy (50,000+ datasets published)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Personal Data Protection Commission (PDPC)</a:t>
            </a:r>
            <a:r>
              <a:rPr lang="de-DE" sz="3000"/>
              <a:t>: Established Dec 2023; safeguards data privacy</a:t>
            </a:r>
            <a:endParaRPr sz="3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3d073c3c4b_0_31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600"/>
          </a:p>
        </p:txBody>
      </p:sp>
      <p:sp>
        <p:nvSpPr>
          <p:cNvPr id="295" name="Google Shape;295;g33d073c3c4b_0_310"/>
          <p:cNvSpPr txBox="1"/>
          <p:nvPr>
            <p:ph idx="1" type="body"/>
          </p:nvPr>
        </p:nvSpPr>
        <p:spPr>
          <a:xfrm>
            <a:off x="601950" y="1346947"/>
            <a:ext cx="10988100" cy="459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450"/>
              <a:t>Legal Framework</a:t>
            </a:r>
            <a:r>
              <a:rPr lang="de-DE" sz="2450"/>
              <a:t>: Freedom of Government Information Act (1995, amended 2023)</a:t>
            </a:r>
            <a:endParaRPr sz="245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450"/>
              <a:t>Supporting Guidelines &amp; Initiatives</a:t>
            </a:r>
            <a:r>
              <a:rPr lang="de-DE" sz="2450"/>
              <a:t>:</a:t>
            </a:r>
            <a:endParaRPr sz="2450"/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50"/>
              <a:buChar char="•"/>
            </a:pPr>
            <a:r>
              <a:rPr lang="de-DE" sz="2450"/>
              <a:t>Draft Guidelines for Data Empowerment Management Architecture</a:t>
            </a:r>
            <a:endParaRPr sz="2450"/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50"/>
              <a:buChar char="•"/>
            </a:pPr>
            <a:r>
              <a:rPr lang="de-DE" sz="2450"/>
              <a:t>Guidelines for Privacy-Enhancing Technologies &amp; Data Altruism Operations</a:t>
            </a:r>
            <a:endParaRPr sz="2450"/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50"/>
              <a:buChar char="•"/>
            </a:pPr>
            <a:r>
              <a:rPr lang="de-DE" sz="2450"/>
              <a:t>Guidelines for revised Metadata and Cross-Platform Integration</a:t>
            </a:r>
            <a:endParaRPr sz="2450"/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50"/>
              <a:buChar char="•"/>
            </a:pPr>
            <a:r>
              <a:rPr lang="de-DE" sz="2450"/>
              <a:t>Submission Process for High-Value Datasets</a:t>
            </a:r>
            <a:endParaRPr sz="245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450"/>
              <a:t>Upcoming Legal Development</a:t>
            </a:r>
            <a:r>
              <a:rPr lang="de-DE" sz="2450"/>
              <a:t>:</a:t>
            </a:r>
            <a:endParaRPr sz="2450"/>
          </a:p>
          <a:p>
            <a:pPr indent="-3841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50"/>
              <a:buChar char="•"/>
            </a:pPr>
            <a:r>
              <a:rPr lang="de-DE" sz="2450"/>
              <a:t>March 2025 amendments to the </a:t>
            </a:r>
            <a:r>
              <a:rPr b="1" lang="de-DE" sz="2450"/>
              <a:t>Personal Data Protection Act</a:t>
            </a:r>
            <a:r>
              <a:rPr lang="de-DE" sz="2450"/>
              <a:t> to strengthen PDPC authority over both public and private sectors</a:t>
            </a:r>
            <a:endParaRPr sz="245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3d073c3c4b_0_31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 (2024–2025)</a:t>
            </a:r>
            <a:endParaRPr sz="4800"/>
          </a:p>
        </p:txBody>
      </p:sp>
      <p:sp>
        <p:nvSpPr>
          <p:cNvPr id="301" name="Google Shape;301;g33d073c3c4b_0_315"/>
          <p:cNvSpPr txBox="1"/>
          <p:nvPr>
            <p:ph idx="1" type="body"/>
          </p:nvPr>
        </p:nvSpPr>
        <p:spPr>
          <a:xfrm>
            <a:off x="601950" y="1042126"/>
            <a:ext cx="10988100" cy="451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AAIA Forum Presentation (March 2024)</a:t>
            </a:r>
            <a:r>
              <a:rPr lang="de-DE" sz="3200"/>
              <a:t>: Prof. Liu Ting-chi on communication and capacity-building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Data Quality Enhancement Training</a:t>
            </a:r>
            <a:r>
              <a:rPr lang="de-DE" sz="3200"/>
              <a:t>: Supporting AI development and cross-agency coordination.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Government Data Application Empowerment Forum</a:t>
            </a:r>
            <a:r>
              <a:rPr lang="de-DE" sz="3200"/>
              <a:t>: 6 case studies on data-driven problem solving</a:t>
            </a:r>
            <a:endParaRPr sz="3200"/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b="1" lang="de-DE" sz="3200"/>
              <a:t>Public-Private High-Value Data Workshop</a:t>
            </a:r>
            <a:r>
              <a:rPr lang="de-DE" sz="3200"/>
              <a:t>: Co-creating data tools &amp; prioritizing datasets for innovation and AI</a:t>
            </a:r>
            <a:endParaRPr sz="32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3d073c3c4b_0_32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Establishment of New Authorities</a:t>
            </a:r>
            <a:endParaRPr sz="4800"/>
          </a:p>
        </p:txBody>
      </p:sp>
      <p:sp>
        <p:nvSpPr>
          <p:cNvPr id="307" name="Google Shape;307;g33d073c3c4b_0_320"/>
          <p:cNvSpPr txBox="1"/>
          <p:nvPr>
            <p:ph idx="1" type="body"/>
          </p:nvPr>
        </p:nvSpPr>
        <p:spPr>
          <a:xfrm>
            <a:off x="601950" y="1346930"/>
            <a:ext cx="10988100" cy="454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Pending Legislation: PDPC Organization Act (submitted March 27, 2025)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Structure: Collegial body with commissioners serving 4-year terms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Goal: Ensure independence, data protection, and effective oversight</a:t>
            </a:r>
            <a:endParaRPr sz="33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3d073c3c4b_0_32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Summary &amp; Key Takeaways</a:t>
            </a:r>
            <a:endParaRPr sz="4800"/>
          </a:p>
        </p:txBody>
      </p:sp>
      <p:sp>
        <p:nvSpPr>
          <p:cNvPr id="313" name="Google Shape;313;g33d073c3c4b_0_325"/>
          <p:cNvSpPr txBox="1"/>
          <p:nvPr>
            <p:ph idx="1" type="body"/>
          </p:nvPr>
        </p:nvSpPr>
        <p:spPr>
          <a:xfrm>
            <a:off x="601950" y="1346928"/>
            <a:ext cx="10988100" cy="445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ROC is modernizing FOI and expand its transparency systems, combining open data, legal reforms, and stakeholder collaboration.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Focus on data quality, safeguarding privacy, and making government data more usable for public benefit.</a:t>
            </a:r>
            <a:endParaRPr sz="3300"/>
          </a:p>
          <a:p>
            <a:pPr indent="-438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de-DE" sz="3300"/>
              <a:t>Commitment to strengthening access to information in the digital age.</a:t>
            </a:r>
            <a:endParaRPr sz="33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3d073c3c4b_0_30"/>
          <p:cNvSpPr txBox="1"/>
          <p:nvPr>
            <p:ph type="ctrTitle"/>
          </p:nvPr>
        </p:nvSpPr>
        <p:spPr>
          <a:xfrm>
            <a:off x="820200" y="3698611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4500"/>
              <a:t>DEMOCRATIC SOCIALIST REPUBLIC OF SRI LANKA</a:t>
            </a:r>
            <a:endParaRPr sz="4500"/>
          </a:p>
        </p:txBody>
      </p:sp>
      <p:sp>
        <p:nvSpPr>
          <p:cNvPr id="319" name="Google Shape;319;g33d073c3c4b_0_30"/>
          <p:cNvSpPr txBox="1"/>
          <p:nvPr>
            <p:ph idx="1" type="subTitle"/>
          </p:nvPr>
        </p:nvSpPr>
        <p:spPr>
          <a:xfrm>
            <a:off x="820200" y="4843600"/>
            <a:ext cx="10551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de-DE" sz="3000"/>
              <a:t>Submitted by:</a:t>
            </a:r>
            <a:endParaRPr sz="3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i="1" lang="de-DE" sz="3000"/>
              <a:t>Right to Information Commission of Sri Lanka</a:t>
            </a:r>
            <a:endParaRPr i="1" sz="3000"/>
          </a:p>
        </p:txBody>
      </p:sp>
      <p:pic>
        <p:nvPicPr>
          <p:cNvPr id="320" name="Google Shape;320;g33d073c3c4b_0_30" title="Flag_of_Sri_Lanka.sv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6937" y="1590825"/>
            <a:ext cx="3582126" cy="17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3d073c3c4b_0_28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Overview</a:t>
            </a:r>
            <a:endParaRPr sz="4800"/>
          </a:p>
        </p:txBody>
      </p:sp>
      <p:sp>
        <p:nvSpPr>
          <p:cNvPr id="326" name="Google Shape;326;g33d073c3c4b_0_280"/>
          <p:cNvSpPr txBox="1"/>
          <p:nvPr>
            <p:ph idx="1" type="body"/>
          </p:nvPr>
        </p:nvSpPr>
        <p:spPr>
          <a:xfrm>
            <a:off x="601950" y="1346927"/>
            <a:ext cx="10988100" cy="4599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Legal Foundation</a:t>
            </a:r>
            <a:r>
              <a:rPr lang="de-DE" sz="3000"/>
              <a:t>: RTI Act No. 12 of 2016, rooted in Article 14A of the Constitution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Oversight Body</a:t>
            </a:r>
            <a:r>
              <a:rPr lang="de-DE" sz="3000"/>
              <a:t>: RTI Commission (RTIC), covering all public bodies and private entities using public funds</a:t>
            </a:r>
            <a:endParaRPr sz="3000"/>
          </a:p>
          <a:p>
            <a:pPr indent="-419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de-DE" sz="3000"/>
              <a:t>International Standing</a:t>
            </a:r>
            <a:r>
              <a:rPr lang="de-DE" sz="3000"/>
              <a:t>: RTI Act was a central commitment under Sri Lanka’s Open Government Partnership</a:t>
            </a:r>
            <a:endParaRPr sz="3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3d073c3c4b_0_28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600"/>
              <a:t>Monitoring of FOI Law Implementation</a:t>
            </a:r>
            <a:endParaRPr sz="4800"/>
          </a:p>
        </p:txBody>
      </p:sp>
      <p:sp>
        <p:nvSpPr>
          <p:cNvPr id="332" name="Google Shape;332;g33d073c3c4b_0_285"/>
          <p:cNvSpPr txBox="1"/>
          <p:nvPr>
            <p:ph idx="1" type="body"/>
          </p:nvPr>
        </p:nvSpPr>
        <p:spPr>
          <a:xfrm>
            <a:off x="601950" y="1346930"/>
            <a:ext cx="10988100" cy="46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600"/>
              <a:t>RTIC </a:t>
            </a:r>
            <a:r>
              <a:rPr b="1" lang="de-DE" sz="2600"/>
              <a:t>Powers under Section 11</a:t>
            </a:r>
            <a:r>
              <a:rPr lang="de-DE" sz="2600"/>
              <a:t>: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Issues rules on fees, appeals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Recommends disciplinary actions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Can initiate prosecutions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Enforces proactive disclosure (Sec. 8–10)</a:t>
            </a:r>
            <a:endParaRPr sz="2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600"/>
              <a:t>Challenges</a:t>
            </a:r>
            <a:r>
              <a:rPr lang="de-DE" sz="2600"/>
              <a:t>: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de-DE" sz="2600"/>
              <a:t>Staffing shortages and Budget constraints, but continues oversight and advocacy</a:t>
            </a:r>
            <a:endParaRPr sz="2600"/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de-DE" sz="2600"/>
              <a:t>IMF Governance Report (2023)</a:t>
            </a:r>
            <a:r>
              <a:rPr lang="de-DE" sz="2600"/>
              <a:t>: Recognized Sri Lanka’s RTI as a global model</a:t>
            </a:r>
            <a:endParaRPr sz="26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3d073c3c4b_0_29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Relevant Law Cases and Resolutions</a:t>
            </a:r>
            <a:endParaRPr sz="4800"/>
          </a:p>
        </p:txBody>
      </p:sp>
      <p:sp>
        <p:nvSpPr>
          <p:cNvPr id="338" name="Google Shape;338;g33d073c3c4b_0_290"/>
          <p:cNvSpPr txBox="1"/>
          <p:nvPr>
            <p:ph idx="1" type="body"/>
          </p:nvPr>
        </p:nvSpPr>
        <p:spPr>
          <a:xfrm>
            <a:off x="601950" y="1346930"/>
            <a:ext cx="10988100" cy="4716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Chartered Accountants Case (2025)</a:t>
            </a:r>
            <a:r>
              <a:rPr lang="de-DE" sz="3400"/>
              <a:t>: Upheld disclosure of fraud-related records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Rohandeera v. Chamara Sampath (2023)</a:t>
            </a:r>
            <a:r>
              <a:rPr lang="de-DE" sz="3400"/>
              <a:t>: RTI overrides asset secrecy laws for MPs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Litro Gas &amp; People’s Bank Cases</a:t>
            </a:r>
            <a:r>
              <a:rPr lang="de-DE" sz="3400"/>
              <a:t>: Disclosure ordered despite privacy/trade secrecy claims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b="1" lang="de-DE" sz="3400"/>
              <a:t>Pending Appeals</a:t>
            </a:r>
            <a:r>
              <a:rPr lang="de-DE" sz="3400"/>
              <a:t>: 36 by PAs at the Court of Appeal – courts consistently affirmed RTIC authority</a:t>
            </a:r>
            <a:endParaRPr sz="3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3d073c3c4b_0_295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Events to Promote ATI (2024–2025)</a:t>
            </a:r>
            <a:endParaRPr sz="4800"/>
          </a:p>
        </p:txBody>
      </p:sp>
      <p:sp>
        <p:nvSpPr>
          <p:cNvPr id="344" name="Google Shape;344;g33d073c3c4b_0_295"/>
          <p:cNvSpPr txBox="1"/>
          <p:nvPr>
            <p:ph idx="1" type="body"/>
          </p:nvPr>
        </p:nvSpPr>
        <p:spPr>
          <a:xfrm>
            <a:off x="601950" y="1172852"/>
            <a:ext cx="10988100" cy="451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b="1" lang="de-DE" sz="2700"/>
              <a:t>Provincial Consultations</a:t>
            </a:r>
            <a:r>
              <a:rPr lang="de-DE" sz="2700"/>
              <a:t>: With media and CSOs to train PAs and IOs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b="1" lang="de-DE" sz="2700"/>
              <a:t>Proactive Disclosure Consultations</a:t>
            </a:r>
            <a:r>
              <a:rPr lang="de-DE" sz="2700"/>
              <a:t>: With President’s and PM’s Offices on large-scale project transparency</a:t>
            </a:r>
            <a:endParaRPr sz="2700"/>
          </a:p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b="1" lang="de-DE" sz="2700"/>
              <a:t>Gender-Focused Initiativ</a:t>
            </a:r>
            <a:r>
              <a:rPr lang="de-DE" sz="2700"/>
              <a:t>e:</a:t>
            </a:r>
            <a:endParaRPr sz="2700"/>
          </a:p>
          <a:p>
            <a:pPr indent="-4000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Led by Comm. Kishali Pinto-Jayawardena</a:t>
            </a:r>
            <a:endParaRPr sz="2700"/>
          </a:p>
          <a:p>
            <a:pPr indent="-4000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Workshops on women’s access to RTI</a:t>
            </a:r>
            <a:endParaRPr sz="2700"/>
          </a:p>
          <a:p>
            <a:pPr indent="-4000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de-DE" sz="2700"/>
              <a:t>Culminated in publication: </a:t>
            </a:r>
            <a:r>
              <a:rPr i="1" lang="de-DE" sz="2700"/>
              <a:t>Breaking Barriers: Women and RTI in Sri Lanka</a:t>
            </a:r>
            <a:endParaRPr b="1" sz="27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3d073c3c4b_0_300"/>
          <p:cNvSpPr txBox="1"/>
          <p:nvPr>
            <p:ph type="title"/>
          </p:nvPr>
        </p:nvSpPr>
        <p:spPr>
          <a:xfrm>
            <a:off x="601950" y="497125"/>
            <a:ext cx="10988100" cy="6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DE" sz="4800"/>
              <a:t>Summary &amp; Key Takeaways</a:t>
            </a:r>
            <a:endParaRPr sz="4800"/>
          </a:p>
        </p:txBody>
      </p:sp>
      <p:sp>
        <p:nvSpPr>
          <p:cNvPr id="350" name="Google Shape;350;g33d073c3c4b_0_300"/>
          <p:cNvSpPr txBox="1"/>
          <p:nvPr>
            <p:ph idx="1" type="body"/>
          </p:nvPr>
        </p:nvSpPr>
        <p:spPr>
          <a:xfrm>
            <a:off x="601950" y="1346929"/>
            <a:ext cx="10988100" cy="424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Sri Lanka’s RTI law is among South Asia’s strongest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Citizens use RTI to monitor government sectors including procurement and education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Courts affirm RTIC’s role despite institutional constraints</a:t>
            </a:r>
            <a:endParaRPr sz="3400"/>
          </a:p>
          <a:p>
            <a:pPr indent="-444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Char char="•"/>
            </a:pPr>
            <a:r>
              <a:rPr lang="de-DE" sz="3400"/>
              <a:t>RTI in Sri Lanka remains a vital tool for </a:t>
            </a:r>
            <a:r>
              <a:rPr b="1" lang="de-DE" sz="3400"/>
              <a:t>t</a:t>
            </a:r>
            <a:r>
              <a:rPr b="1" lang="de-DE" sz="3400"/>
              <a:t>ransparency, justice, and reform</a:t>
            </a:r>
            <a:endParaRPr b="1" sz="3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3d073c3c4b_0_425"/>
          <p:cNvSpPr txBox="1"/>
          <p:nvPr>
            <p:ph type="ctrTitle"/>
          </p:nvPr>
        </p:nvSpPr>
        <p:spPr>
          <a:xfrm>
            <a:off x="838200" y="2929211"/>
            <a:ext cx="10515600" cy="99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de-DE" sz="6000"/>
              <a:t>THANK YOU!</a:t>
            </a:r>
            <a:endParaRPr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Colors ICIC 2025">
      <a:dk1>
        <a:srgbClr val="1674BA"/>
      </a:dk1>
      <a:lt1>
        <a:srgbClr val="F5F3F5"/>
      </a:lt1>
      <a:dk2>
        <a:srgbClr val="001B2E"/>
      </a:dk2>
      <a:lt2>
        <a:srgbClr val="FFFFFF"/>
      </a:lt2>
      <a:accent1>
        <a:srgbClr val="6FC7B2"/>
      </a:accent1>
      <a:accent2>
        <a:srgbClr val="FF4000"/>
      </a:accent2>
      <a:accent3>
        <a:srgbClr val="54428E"/>
      </a:accent3>
      <a:accent4>
        <a:srgbClr val="ECD444"/>
      </a:accent4>
      <a:accent5>
        <a:srgbClr val="F564A9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2025-02-13T08:09:47Z</dcterms:created>
  <dc:creator>Haesen, Dennis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