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7" r:id="rId2"/>
  </p:sldMasterIdLst>
  <p:notesMasterIdLst>
    <p:notesMasterId r:id="rId10"/>
  </p:notesMasterIdLst>
  <p:sldIdLst>
    <p:sldId id="256" r:id="rId3"/>
    <p:sldId id="270" r:id="rId4"/>
    <p:sldId id="281" r:id="rId5"/>
    <p:sldId id="280" r:id="rId6"/>
    <p:sldId id="282" r:id="rId7"/>
    <p:sldId id="279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4" y="1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F7431-CA5F-41B1-A666-A04620CC128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9807C-5F0C-4841-8B26-0E145C40D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8424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753C779-B2ED-4EF8-9993-321E0B2517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758237EC-E0BB-4A73-88E3-AD3983DEC888}"/>
              </a:ext>
            </a:extLst>
          </p:cNvPr>
          <p:cNvSpPr/>
          <p:nvPr userDrawn="1"/>
        </p:nvSpPr>
        <p:spPr>
          <a:xfrm>
            <a:off x="909940" y="2216862"/>
            <a:ext cx="5968132" cy="38538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BDD2800-0EDB-415A-875A-C2841499AA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34" y="471885"/>
            <a:ext cx="3412067" cy="22428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0C4A50-FFBF-4B66-A6BE-BC2F74FC0D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652" y="3107080"/>
            <a:ext cx="5071970" cy="1023065"/>
          </a:xfrm>
        </p:spPr>
        <p:txBody>
          <a:bodyPr bIns="0">
            <a:noAutofit/>
          </a:bodyPr>
          <a:lstStyle>
            <a:lvl1pPr>
              <a:lnSpc>
                <a:spcPts val="3960"/>
              </a:lnSpc>
              <a:defRPr sz="3300" b="0">
                <a:solidFill>
                  <a:schemeClr val="bg1"/>
                </a:solidFill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de-DE" dirty="0"/>
              <a:t>Hier steht eine Headline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41EB55F3-550A-472D-9FEE-50C1725624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58899" y="4334762"/>
            <a:ext cx="5072063" cy="740671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Hier kann eine Subheadline stehen</a:t>
            </a:r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4F7D4BBA-A1D2-423B-8C84-FDD83EBB5D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8900" y="5167314"/>
            <a:ext cx="5072064" cy="647078"/>
          </a:xfrm>
        </p:spPr>
        <p:txBody>
          <a:bodyPr>
            <a:noAutofit/>
          </a:bodyPr>
          <a:lstStyle>
            <a:lvl1pPr marL="0" indent="0">
              <a:lnSpc>
                <a:spcPts val="196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Absender</a:t>
            </a:r>
          </a:p>
          <a:p>
            <a:pPr lvl="0"/>
            <a:r>
              <a:rPr lang="de-DE" dirty="0"/>
              <a:t>Ort, Datum</a:t>
            </a:r>
          </a:p>
        </p:txBody>
      </p:sp>
    </p:spTree>
    <p:extLst>
      <p:ext uri="{BB962C8B-B14F-4D97-AF65-F5344CB8AC3E}">
        <p14:creationId xmlns:p14="http://schemas.microsoft.com/office/powerpoint/2010/main" val="200498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9545" y="6320664"/>
            <a:ext cx="639377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32408D7-AFD6-4FED-94E9-07D86B0051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999" y="1735495"/>
            <a:ext cx="11104603" cy="429614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41A4042-303F-41E2-9A85-1E3AE8E5F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41987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E8AE7DF-0186-4395-88C1-44FA5C64DA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09" y="690298"/>
            <a:ext cx="11104563" cy="419877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buNone/>
              <a:defRPr sz="25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Optionale Subheadline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279E8D6C-F5D5-4B35-9901-E3BA93DD4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190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99" y="6320664"/>
            <a:ext cx="630324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E1046B1-08CD-41F6-ADEA-32A6E0949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11333"/>
          </a:xfrm>
          <a:prstGeom prst="rect">
            <a:avLst/>
          </a:prstGeom>
        </p:spPr>
      </p:pic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6488AE8D-7A93-484A-AAB8-1AA908FF23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767" y="2464717"/>
            <a:ext cx="6163209" cy="2824162"/>
          </a:xfrm>
        </p:spPr>
        <p:txBody>
          <a:bodyPr>
            <a:noAutofit/>
          </a:bodyPr>
          <a:lstStyle>
            <a:lvl1pPr>
              <a:lnSpc>
                <a:spcPts val="3960"/>
              </a:lnSpc>
              <a:spcAft>
                <a:spcPts val="0"/>
              </a:spcAft>
              <a:defRPr sz="33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dirty="0" err="1"/>
              <a:t>Kapiteltrenner</a:t>
            </a:r>
            <a:r>
              <a:rPr lang="de-DE" dirty="0"/>
              <a:t> Text eingeben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C3C0D81-8FEE-4D72-9C7D-37F640CE51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7016" y="1032188"/>
            <a:ext cx="1252528" cy="1130305"/>
          </a:xfrm>
        </p:spPr>
        <p:txBody>
          <a:bodyPr>
            <a:noAutofit/>
          </a:bodyPr>
          <a:lstStyle>
            <a:lvl1pPr marL="0" indent="0" algn="ctr">
              <a:lnSpc>
                <a:spcPts val="9000"/>
              </a:lnSpc>
              <a:spcAft>
                <a:spcPts val="0"/>
              </a:spcAft>
              <a:buNone/>
              <a:defRPr sz="9000">
                <a:solidFill>
                  <a:schemeClr val="accent2"/>
                </a:solidFill>
                <a:latin typeface="+mj-lt"/>
                <a:ea typeface="Source Serif Pro" panose="02040603050405020204" pitchFamily="18" charset="0"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5F11B4DD-78BF-4A14-BF17-D2321D79F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5923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9545" y="6320664"/>
            <a:ext cx="639377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E1046B1-08CD-41F6-ADEA-32A6E0949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11333"/>
          </a:xfrm>
          <a:prstGeom prst="rect">
            <a:avLst/>
          </a:prstGeom>
        </p:spPr>
      </p:pic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6488AE8D-7A93-484A-AAB8-1AA908FF23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767" y="2464717"/>
            <a:ext cx="6163209" cy="2824162"/>
          </a:xfrm>
        </p:spPr>
        <p:txBody>
          <a:bodyPr>
            <a:noAutofit/>
          </a:bodyPr>
          <a:lstStyle>
            <a:lvl1pPr>
              <a:lnSpc>
                <a:spcPts val="3960"/>
              </a:lnSpc>
              <a:spcAft>
                <a:spcPts val="0"/>
              </a:spcAft>
              <a:defRPr sz="33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 err="1"/>
              <a:t>Kapiteltrenner</a:t>
            </a:r>
            <a:r>
              <a:rPr lang="de-DE" dirty="0"/>
              <a:t> Text eingeben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0E3BB6B9-9631-4C7F-A8AA-837E4C8CB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C83BCB51-F7E7-43DE-9DA4-3DD526A494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7016" y="1032188"/>
            <a:ext cx="1252528" cy="1130305"/>
          </a:xfrm>
        </p:spPr>
        <p:txBody>
          <a:bodyPr>
            <a:noAutofit/>
          </a:bodyPr>
          <a:lstStyle>
            <a:lvl1pPr marL="0" indent="0" algn="ctr">
              <a:lnSpc>
                <a:spcPts val="9000"/>
              </a:lnSpc>
              <a:spcAft>
                <a:spcPts val="0"/>
              </a:spcAft>
              <a:buNone/>
              <a:defRPr sz="9000">
                <a:solidFill>
                  <a:schemeClr val="bg1"/>
                </a:solidFill>
                <a:latin typeface="+mj-lt"/>
                <a:ea typeface="Source Serif Pro" panose="02040603050405020204" pitchFamily="18" charset="0"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79197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D8572-482A-40DC-84DF-BFD78998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41987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9545" y="6320664"/>
            <a:ext cx="639377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8E5DB92-5527-4F8E-880E-63B1AF3C41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9750" y="1586204"/>
            <a:ext cx="11104563" cy="444153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de-DE" dirty="0"/>
              <a:t>Objekt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F0395F6-2CED-4435-A599-2EADEF6C54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09" y="690298"/>
            <a:ext cx="11104563" cy="419877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buNone/>
              <a:defRPr sz="25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Optionale Subheadline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C2A942C9-B598-463F-BA44-818F0982D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975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D8572-482A-40DC-84DF-BFD78998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41987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99" y="6320664"/>
            <a:ext cx="63032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F0395F6-2CED-4435-A599-2EADEF6C54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09" y="690298"/>
            <a:ext cx="11104563" cy="419877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buNone/>
              <a:defRPr sz="25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Optionale Subheadline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C2A942C9-B598-463F-BA44-818F0982D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715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Infoka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D8572-482A-40DC-84DF-BFD78998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41987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2385" y="6320664"/>
            <a:ext cx="666538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F0395F6-2CED-4435-A599-2EADEF6C54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09" y="690298"/>
            <a:ext cx="11104563" cy="419877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buNone/>
              <a:defRPr sz="25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Optionale Subheadline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208606F-97F9-48A2-AA39-CFFE5A8E73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1735495"/>
            <a:ext cx="6187371" cy="429614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5DF98B5-58DA-4916-8C56-BC9A4D2AB2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46324" y="2074863"/>
            <a:ext cx="3237514" cy="2513613"/>
          </a:xfrm>
          <a:ln w="6350">
            <a:solidFill>
              <a:schemeClr val="tx1"/>
            </a:solidFill>
          </a:ln>
        </p:spPr>
        <p:txBody>
          <a:bodyPr lIns="216000" tIns="180000" rIns="216000" bIns="180000">
            <a:noAutofit/>
          </a:bodyPr>
          <a:lstStyle>
            <a:lvl1pPr>
              <a:lnSpc>
                <a:spcPts val="2000"/>
              </a:lnSpc>
              <a:defRPr sz="1500"/>
            </a:lvl1pPr>
          </a:lstStyle>
          <a:p>
            <a:pPr lvl="0"/>
            <a:r>
              <a:rPr lang="de-DE" dirty="0"/>
              <a:t>Infokastentext (Headline in </a:t>
            </a:r>
            <a:r>
              <a:rPr lang="de-DE" dirty="0" err="1"/>
              <a:t>bold</a:t>
            </a:r>
            <a:r>
              <a:rPr lang="de-DE" dirty="0"/>
              <a:t>)</a:t>
            </a: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1F4951C-C76A-47D3-9502-2B51F8320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333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9545" y="6320664"/>
            <a:ext cx="639377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32408D7-AFD6-4FED-94E9-07D86B0051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8020" y="1735495"/>
            <a:ext cx="7476582" cy="429614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41A4042-303F-41E2-9A85-1E3AE8E5F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41987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E8AE7DF-0186-4395-88C1-44FA5C64DA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09" y="690298"/>
            <a:ext cx="11104563" cy="419877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buNone/>
              <a:defRPr sz="25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Optionale Subheadline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D302B79-2B8F-4275-AA2E-29F5FAA8CF9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47398" y="1800472"/>
            <a:ext cx="3243552" cy="412847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Objekt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8DCFA423-C097-4AA9-B350-DE4D6AF829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217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 un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C98C50-7F38-4E32-9D87-770C72F6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491" y="6320664"/>
            <a:ext cx="648431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96473-DA96-429B-914D-5AFDCBB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32408D7-AFD6-4FED-94E9-07D86B0051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00950" y="1735495"/>
            <a:ext cx="4043652" cy="429614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641A4042-303F-41E2-9A85-1E3AE8E5F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41987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1E8AE7DF-0186-4395-88C1-44FA5C64DA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09" y="690298"/>
            <a:ext cx="11104563" cy="419877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buNone/>
              <a:defRPr sz="25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Optionale Subheadline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D302B79-2B8F-4275-AA2E-29F5FAA8CF9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47398" y="1800472"/>
            <a:ext cx="3243552" cy="412847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Objekt</a:t>
            </a:r>
          </a:p>
        </p:txBody>
      </p:sp>
      <p:sp>
        <p:nvSpPr>
          <p:cNvPr id="12" name="Inhaltsplatzhalter 7">
            <a:extLst>
              <a:ext uri="{FF2B5EF4-FFF2-40B4-BE49-F238E27FC236}">
                <a16:creationId xmlns:a16="http://schemas.microsoft.com/office/drawing/2014/main" id="{7BD30CE2-6117-4AAA-9744-E2A84033350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57373" y="1800472"/>
            <a:ext cx="3243552" cy="412847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Objekt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C94D086C-8F80-4B57-BC51-B177747EB7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236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B1EA861-6609-43C2-93E6-E81005A777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33F8FF3-84FD-4036-B14F-5D8A14723502}"/>
              </a:ext>
            </a:extLst>
          </p:cNvPr>
          <p:cNvSpPr txBox="1"/>
          <p:nvPr userDrawn="1"/>
        </p:nvSpPr>
        <p:spPr>
          <a:xfrm>
            <a:off x="535802" y="1750540"/>
            <a:ext cx="5191759" cy="2971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240"/>
              </a:lnSpc>
            </a:pP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Die Bundesbeauftragte für den Datenschutz </a:t>
            </a:r>
          </a:p>
          <a:p>
            <a:pPr>
              <a:lnSpc>
                <a:spcPts val="2240"/>
              </a:lnSpc>
              <a:spcAft>
                <a:spcPts val="1500"/>
              </a:spcAft>
            </a:pP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und die Informationsfreiheit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Graurheindorfer</a:t>
            </a:r>
            <a:r>
              <a:rPr lang="de-DE" sz="1600" b="0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Str. 153</a:t>
            </a: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53117 Bonn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FON	+49 (0)228-997799-0</a:t>
            </a:r>
          </a:p>
          <a:p>
            <a:pPr>
              <a:lnSpc>
                <a:spcPts val="2240"/>
              </a:lnSpc>
            </a:pP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poststelle@bfdi.bund.de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www.bfdi.bund.de</a:t>
            </a:r>
          </a:p>
        </p:txBody>
      </p:sp>
    </p:spTree>
    <p:extLst>
      <p:ext uri="{BB962C8B-B14F-4D97-AF65-F5344CB8AC3E}">
        <p14:creationId xmlns:p14="http://schemas.microsoft.com/office/powerpoint/2010/main" val="395169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B1EA861-6609-43C2-93E6-E81005A777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3" cy="68580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33F8FF3-84FD-4036-B14F-5D8A14723502}"/>
              </a:ext>
            </a:extLst>
          </p:cNvPr>
          <p:cNvSpPr txBox="1"/>
          <p:nvPr userDrawn="1"/>
        </p:nvSpPr>
        <p:spPr>
          <a:xfrm>
            <a:off x="535802" y="1750540"/>
            <a:ext cx="5191759" cy="2971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240"/>
              </a:lnSpc>
            </a:pP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Die Bundesbeauftragte für den Datenschutz </a:t>
            </a:r>
          </a:p>
          <a:p>
            <a:pPr>
              <a:lnSpc>
                <a:spcPts val="2240"/>
              </a:lnSpc>
              <a:spcAft>
                <a:spcPts val="1500"/>
              </a:spcAft>
            </a:pP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und die Informationsfreiheit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Graurheindorfer</a:t>
            </a:r>
            <a:r>
              <a:rPr lang="de-DE" sz="1600" b="0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Str. 153</a:t>
            </a: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53117 Bonn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FON	+49 (0)228-997799-0</a:t>
            </a:r>
          </a:p>
          <a:p>
            <a:pPr>
              <a:lnSpc>
                <a:spcPts val="2240"/>
              </a:lnSpc>
            </a:pP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poststelle@bfdi.bund.de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www.bfdi.bund.de</a:t>
            </a:r>
          </a:p>
        </p:txBody>
      </p:sp>
    </p:spTree>
    <p:extLst>
      <p:ext uri="{BB962C8B-B14F-4D97-AF65-F5344CB8AC3E}">
        <p14:creationId xmlns:p14="http://schemas.microsoft.com/office/powerpoint/2010/main" val="396999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753C779-B2ED-4EF8-9993-321E0B2517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758237EC-E0BB-4A73-88E3-AD3983DEC888}"/>
              </a:ext>
            </a:extLst>
          </p:cNvPr>
          <p:cNvSpPr/>
          <p:nvPr userDrawn="1"/>
        </p:nvSpPr>
        <p:spPr>
          <a:xfrm>
            <a:off x="909940" y="2216862"/>
            <a:ext cx="5968132" cy="38538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0C4A50-FFBF-4B66-A6BE-BC2F74FC0D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652" y="3107080"/>
            <a:ext cx="5071970" cy="1023065"/>
          </a:xfrm>
        </p:spPr>
        <p:txBody>
          <a:bodyPr bIns="0">
            <a:noAutofit/>
          </a:bodyPr>
          <a:lstStyle>
            <a:lvl1pPr>
              <a:lnSpc>
                <a:spcPts val="3960"/>
              </a:lnSpc>
              <a:defRPr sz="3300" b="0">
                <a:solidFill>
                  <a:schemeClr val="bg1"/>
                </a:solidFill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de-DE" dirty="0"/>
              <a:t>Hier steht eine Headline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41EB55F3-550A-472D-9FEE-50C1725624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58899" y="4334762"/>
            <a:ext cx="5072063" cy="7406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Hier kann eine Subheadline stehen</a:t>
            </a:r>
          </a:p>
        </p:txBody>
      </p:sp>
      <p:pic>
        <p:nvPicPr>
          <p:cNvPr id="9" name="Picture 2" descr="G:\oea\_Corporate Design\Dateien zum Corporate Design\190215_BfDI_CorporateDesign\A_Basiselemente\01_Logo\BfDI_Logopaket\Print\english\BfDI\BfDI_4c_CMYK\BfDI_Logo_Print_4c_en_high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85" y="458790"/>
            <a:ext cx="3455721" cy="226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4F7D4BBA-A1D2-423B-8C84-FDD83EBB5D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8900" y="5167314"/>
            <a:ext cx="5072064" cy="647078"/>
          </a:xfrm>
        </p:spPr>
        <p:txBody>
          <a:bodyPr>
            <a:noAutofit/>
          </a:bodyPr>
          <a:lstStyle>
            <a:lvl1pPr>
              <a:lnSpc>
                <a:spcPts val="1960"/>
              </a:lnSpc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Absender</a:t>
            </a:r>
          </a:p>
          <a:p>
            <a:pPr lvl="0"/>
            <a:r>
              <a:rPr lang="de-DE" dirty="0"/>
              <a:t>Ort, Datum</a:t>
            </a:r>
          </a:p>
        </p:txBody>
      </p:sp>
    </p:spTree>
    <p:extLst>
      <p:ext uri="{BB962C8B-B14F-4D97-AF65-F5344CB8AC3E}">
        <p14:creationId xmlns:p14="http://schemas.microsoft.com/office/powerpoint/2010/main" val="2968650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igenes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ihandform: Form 28">
            <a:extLst>
              <a:ext uri="{FF2B5EF4-FFF2-40B4-BE49-F238E27FC236}">
                <a16:creationId xmlns:a16="http://schemas.microsoft.com/office/drawing/2014/main" id="{B313059C-3BA2-4A99-8CD3-8B1ED19DAA33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048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2215978 h 6858000"/>
              <a:gd name="connsiteX4" fmla="*/ 904875 w 12192000"/>
              <a:gd name="connsiteY4" fmla="*/ 2215978 h 6858000"/>
              <a:gd name="connsiteX5" fmla="*/ 904875 w 12192000"/>
              <a:gd name="connsiteY5" fmla="*/ 6858000 h 6858000"/>
              <a:gd name="connsiteX6" fmla="*/ 0 w 12192000"/>
              <a:gd name="connsiteY6" fmla="*/ 6858000 h 6858000"/>
              <a:gd name="connsiteX7" fmla="*/ 0 w 12192000"/>
              <a:gd name="connsiteY7" fmla="*/ 221597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04875" y="0"/>
                </a:lnTo>
                <a:lnTo>
                  <a:pt x="12192000" y="0"/>
                </a:lnTo>
                <a:lnTo>
                  <a:pt x="12192000" y="2215978"/>
                </a:lnTo>
                <a:lnTo>
                  <a:pt x="904875" y="2215978"/>
                </a:lnTo>
                <a:lnTo>
                  <a:pt x="904875" y="6858000"/>
                </a:lnTo>
                <a:lnTo>
                  <a:pt x="0" y="6858000"/>
                </a:lnTo>
                <a:lnTo>
                  <a:pt x="0" y="22159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0C4A50-FFBF-4B66-A6BE-BC2F74FC0D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652" y="3107080"/>
            <a:ext cx="5071970" cy="1023065"/>
          </a:xfrm>
        </p:spPr>
        <p:txBody>
          <a:bodyPr bIns="0">
            <a:noAutofit/>
          </a:bodyPr>
          <a:lstStyle>
            <a:lvl1pPr>
              <a:lnSpc>
                <a:spcPts val="3960"/>
              </a:lnSpc>
              <a:defRPr sz="3300" b="0">
                <a:solidFill>
                  <a:schemeClr val="bg1"/>
                </a:solidFill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de-DE" dirty="0"/>
              <a:t>Hier steht eine Headline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41EB55F3-550A-472D-9FEE-50C1725624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58899" y="4334762"/>
            <a:ext cx="5072063" cy="7406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Hier kann eine Subheadline stehen</a:t>
            </a:r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4F7D4BBA-A1D2-423B-8C84-FDD83EBB5D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8900" y="5167314"/>
            <a:ext cx="5072064" cy="647078"/>
          </a:xfrm>
        </p:spPr>
        <p:txBody>
          <a:bodyPr>
            <a:noAutofit/>
          </a:bodyPr>
          <a:lstStyle>
            <a:lvl1pPr>
              <a:lnSpc>
                <a:spcPts val="1960"/>
              </a:lnSpc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Absender</a:t>
            </a:r>
          </a:p>
          <a:p>
            <a:pPr lvl="0"/>
            <a:r>
              <a:rPr lang="de-DE" dirty="0"/>
              <a:t>Ort, Datum</a:t>
            </a:r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1EA86216-608D-4079-838A-35C9E08D7A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" y="0"/>
            <a:ext cx="12192000" cy="6858000"/>
          </a:xfrm>
          <a:custGeom>
            <a:avLst/>
            <a:gdLst>
              <a:gd name="connsiteX0" fmla="*/ 455334 w 12192000"/>
              <a:gd name="connsiteY0" fmla="*/ 458789 h 6858000"/>
              <a:gd name="connsiteX1" fmla="*/ 455334 w 12192000"/>
              <a:gd name="connsiteY1" fmla="*/ 2727856 h 6858000"/>
              <a:gd name="connsiteX2" fmla="*/ 908181 w 12192000"/>
              <a:gd name="connsiteY2" fmla="*/ 2727856 h 6858000"/>
              <a:gd name="connsiteX3" fmla="*/ 908181 w 12192000"/>
              <a:gd name="connsiteY3" fmla="*/ 6058678 h 6858000"/>
              <a:gd name="connsiteX4" fmla="*/ 6873551 w 12192000"/>
              <a:gd name="connsiteY4" fmla="*/ 6058678 h 6858000"/>
              <a:gd name="connsiteX5" fmla="*/ 6873551 w 12192000"/>
              <a:gd name="connsiteY5" fmla="*/ 2214465 h 6858000"/>
              <a:gd name="connsiteX6" fmla="*/ 3867401 w 12192000"/>
              <a:gd name="connsiteY6" fmla="*/ 2214465 h 6858000"/>
              <a:gd name="connsiteX7" fmla="*/ 3867401 w 12192000"/>
              <a:gd name="connsiteY7" fmla="*/ 458789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455334" y="458789"/>
                </a:moveTo>
                <a:lnTo>
                  <a:pt x="455334" y="2727856"/>
                </a:lnTo>
                <a:lnTo>
                  <a:pt x="908181" y="2727856"/>
                </a:lnTo>
                <a:lnTo>
                  <a:pt x="908181" y="6058678"/>
                </a:lnTo>
                <a:lnTo>
                  <a:pt x="6873551" y="6058678"/>
                </a:lnTo>
                <a:lnTo>
                  <a:pt x="6873551" y="2214465"/>
                </a:lnTo>
                <a:lnTo>
                  <a:pt x="3867401" y="2214465"/>
                </a:lnTo>
                <a:lnTo>
                  <a:pt x="3867401" y="458789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endParaRPr lang="de-DE"/>
          </a:p>
        </p:txBody>
      </p:sp>
      <p:pic>
        <p:nvPicPr>
          <p:cNvPr id="8" name="Picture 2" descr="G:\oea\_Corporate Design\Dateien zum Corporate Design\190215_BfDI_CorporateDesign\A_Basiselemente\01_Logo\BfDI_Logopaket\Print\english\BfDI\BfDI_4c_CMYK\BfDI_Logo_Print_4c_en_high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85" y="458789"/>
            <a:ext cx="3455721" cy="226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520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B1EA861-6609-43C2-93E6-E81005A777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33F8FF3-84FD-4036-B14F-5D8A14723502}"/>
              </a:ext>
            </a:extLst>
          </p:cNvPr>
          <p:cNvSpPr txBox="1"/>
          <p:nvPr userDrawn="1"/>
        </p:nvSpPr>
        <p:spPr>
          <a:xfrm>
            <a:off x="535802" y="1750540"/>
            <a:ext cx="5191759" cy="2971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240"/>
              </a:lnSpc>
            </a:pP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Federal </a:t>
            </a: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Commissioner</a:t>
            </a: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</a:t>
            </a: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for</a:t>
            </a: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Data </a:t>
            </a: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Protection</a:t>
            </a: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</a:t>
            </a:r>
          </a:p>
          <a:p>
            <a:pPr>
              <a:lnSpc>
                <a:spcPts val="2240"/>
              </a:lnSpc>
              <a:spcAft>
                <a:spcPts val="1500"/>
              </a:spcAft>
            </a:pP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and</a:t>
            </a:r>
            <a:r>
              <a:rPr lang="de-DE" sz="1600" b="1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Freedom </a:t>
            </a:r>
            <a:r>
              <a:rPr lang="de-DE" sz="1600" b="1" baseline="0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of</a:t>
            </a:r>
            <a:r>
              <a:rPr lang="de-DE" sz="1600" b="1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Information</a:t>
            </a:r>
            <a:endParaRPr lang="de-DE" sz="1600" b="1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Graurheindorfer</a:t>
            </a:r>
            <a:r>
              <a:rPr lang="de-DE" sz="1600" b="0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Str. 153</a:t>
            </a: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53117 Bonn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FON	+49 (0)228-997799-0</a:t>
            </a:r>
          </a:p>
          <a:p>
            <a:pPr>
              <a:lnSpc>
                <a:spcPts val="2240"/>
              </a:lnSpc>
            </a:pP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poststelle@bfdi.bund.de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www.bfdi.bund.de</a:t>
            </a:r>
          </a:p>
        </p:txBody>
      </p:sp>
    </p:spTree>
    <p:extLst>
      <p:ext uri="{BB962C8B-B14F-4D97-AF65-F5344CB8AC3E}">
        <p14:creationId xmlns:p14="http://schemas.microsoft.com/office/powerpoint/2010/main" val="1526411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B1EA861-6609-43C2-93E6-E81005A777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" y="0"/>
            <a:ext cx="12169463" cy="68580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33F8FF3-84FD-4036-B14F-5D8A14723502}"/>
              </a:ext>
            </a:extLst>
          </p:cNvPr>
          <p:cNvSpPr txBox="1"/>
          <p:nvPr userDrawn="1"/>
        </p:nvSpPr>
        <p:spPr>
          <a:xfrm>
            <a:off x="535802" y="1750540"/>
            <a:ext cx="5191759" cy="2971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240"/>
              </a:lnSpc>
            </a:pP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Federal </a:t>
            </a: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Commissioner</a:t>
            </a: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</a:t>
            </a: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for</a:t>
            </a: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Data </a:t>
            </a: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Protection</a:t>
            </a:r>
            <a:r>
              <a:rPr lang="de-DE" sz="1600" b="1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</a:t>
            </a:r>
          </a:p>
          <a:p>
            <a:pPr>
              <a:lnSpc>
                <a:spcPts val="2240"/>
              </a:lnSpc>
              <a:spcAft>
                <a:spcPts val="1500"/>
              </a:spcAft>
            </a:pPr>
            <a:r>
              <a:rPr lang="de-DE" sz="1600" b="1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and</a:t>
            </a:r>
            <a:r>
              <a:rPr lang="de-DE" sz="1600" b="1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Freedom </a:t>
            </a:r>
            <a:r>
              <a:rPr lang="de-DE" sz="1600" b="1" baseline="0" dirty="0" err="1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of</a:t>
            </a:r>
            <a:r>
              <a:rPr lang="de-DE" sz="1600" b="1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Information</a:t>
            </a:r>
            <a:endParaRPr lang="de-DE" sz="1600" b="1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Graurheindorfer</a:t>
            </a:r>
            <a:r>
              <a:rPr lang="de-DE" sz="1600" b="0" baseline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 Str. 153</a:t>
            </a: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53117 Bonn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FON	+49 (0)228-997799-0</a:t>
            </a:r>
          </a:p>
          <a:p>
            <a:pPr>
              <a:lnSpc>
                <a:spcPts val="2240"/>
              </a:lnSpc>
            </a:pPr>
            <a:endParaRPr lang="de-DE" sz="1600" b="0" dirty="0">
              <a:solidFill>
                <a:schemeClr val="bg1"/>
              </a:solidFill>
              <a:latin typeface="+mn-lt"/>
              <a:ea typeface="Source Serif Pro" panose="02040603050405020204" pitchFamily="18" charset="0"/>
            </a:endParaRP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poststelle@bfdi.bund.de</a:t>
            </a:r>
          </a:p>
          <a:p>
            <a:pPr>
              <a:lnSpc>
                <a:spcPts val="2240"/>
              </a:lnSpc>
            </a:pPr>
            <a:r>
              <a:rPr lang="de-DE" sz="1600" b="0" dirty="0">
                <a:solidFill>
                  <a:schemeClr val="bg1"/>
                </a:solidFill>
                <a:latin typeface="+mn-lt"/>
                <a:ea typeface="Source Serif Pro" panose="02040603050405020204" pitchFamily="18" charset="0"/>
              </a:rPr>
              <a:t>www.bfdi.bund.de</a:t>
            </a:r>
          </a:p>
        </p:txBody>
      </p:sp>
    </p:spTree>
    <p:extLst>
      <p:ext uri="{BB962C8B-B14F-4D97-AF65-F5344CB8AC3E}">
        <p14:creationId xmlns:p14="http://schemas.microsoft.com/office/powerpoint/2010/main" val="4273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F79B121F-084E-41AB-A08C-7999A89A55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667" y="6031635"/>
            <a:ext cx="1566333" cy="630767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B4B4183-93C7-40EA-A05C-1E0C1749A2C8}"/>
              </a:ext>
            </a:extLst>
          </p:cNvPr>
          <p:cNvSpPr/>
          <p:nvPr userDrawn="1"/>
        </p:nvSpPr>
        <p:spPr>
          <a:xfrm>
            <a:off x="0" y="0"/>
            <a:ext cx="12192000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D504D33-28C9-4508-A0C6-D1873FD4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961421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19DA29-363E-4E48-9AE3-C4EAAC4C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999" y="1735495"/>
            <a:ext cx="11104603" cy="42961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28327D-8655-49FA-B631-863AA1C21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0491" y="6320664"/>
            <a:ext cx="64843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482492-8905-40BC-BEA5-0C2C161D1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35782D-C80D-43D6-93C3-E676A6AE6E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4343" y="6320664"/>
            <a:ext cx="3358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9620F796-9D0A-4E98-AEEA-B6CE30A29E4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326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0" r:id="rId2"/>
    <p:sldLayoutId id="2147483672" r:id="rId3"/>
    <p:sldLayoutId id="2147483673" r:id="rId4"/>
    <p:sldLayoutId id="2147483661" r:id="rId5"/>
    <p:sldLayoutId id="2147483694" r:id="rId6"/>
    <p:sldLayoutId id="2147483662" r:id="rId7"/>
    <p:sldLayoutId id="2147483663" r:id="rId8"/>
    <p:sldLayoutId id="2147483664" r:id="rId9"/>
    <p:sldLayoutId id="2147483675" r:id="rId10"/>
    <p:sldLayoutId id="2147483676" r:id="rId11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5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2600"/>
        </a:lnSpc>
        <a:spcBef>
          <a:spcPts val="0"/>
        </a:spcBef>
        <a:spcAft>
          <a:spcPts val="1134"/>
        </a:spcAft>
        <a:buFont typeface="Wingdings" panose="05000000000000000000" pitchFamily="2" charset="2"/>
        <a:buChar char="§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lnSpc>
          <a:spcPts val="2600"/>
        </a:lnSpc>
        <a:spcBef>
          <a:spcPts val="0"/>
        </a:spcBef>
        <a:spcAft>
          <a:spcPts val="1134"/>
        </a:spcAft>
        <a:buClr>
          <a:schemeClr val="accent2"/>
        </a:buClr>
        <a:buSzPct val="90000"/>
        <a:buFont typeface="Arial" panose="020B0604020202020204" pitchFamily="34" charset="0"/>
        <a:buChar char="•"/>
        <a:defRPr sz="20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342900" indent="-342900" algn="l" defTabSz="914400" rtl="0" eaLnBrk="1" latinLnBrk="0" hangingPunct="1">
        <a:lnSpc>
          <a:spcPts val="2600"/>
        </a:lnSpc>
        <a:spcBef>
          <a:spcPts val="0"/>
        </a:spcBef>
        <a:spcAft>
          <a:spcPts val="1134"/>
        </a:spcAft>
        <a:buClr>
          <a:schemeClr val="accent2"/>
        </a:buClr>
        <a:buSzPct val="90000"/>
        <a:buFont typeface="Symbol" panose="05050102010706020507" pitchFamily="18" charset="2"/>
        <a:buChar char="-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501750" indent="-285750" algn="l" defTabSz="914400" rtl="0" eaLnBrk="1" latinLnBrk="0" hangingPunct="1">
        <a:lnSpc>
          <a:spcPts val="2400"/>
        </a:lnSpc>
        <a:spcBef>
          <a:spcPts val="0"/>
        </a:spcBef>
        <a:spcAft>
          <a:spcPts val="1134"/>
        </a:spcAft>
        <a:buClr>
          <a:schemeClr val="accent1"/>
        </a:buClr>
        <a:buSzPct val="70000"/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717750" indent="-285750" algn="l" defTabSz="914400" rtl="0" eaLnBrk="1" latinLnBrk="0" hangingPunct="1">
        <a:lnSpc>
          <a:spcPts val="2000"/>
        </a:lnSpc>
        <a:spcBef>
          <a:spcPts val="0"/>
        </a:spcBef>
        <a:spcAft>
          <a:spcPts val="1134"/>
        </a:spcAft>
        <a:buClr>
          <a:schemeClr val="accent1"/>
        </a:buClr>
        <a:buSzPct val="70000"/>
        <a:buFont typeface="Arial" panose="020B0604020202020204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792000" indent="-144000" algn="l" defTabSz="914400" rtl="0" eaLnBrk="1" latinLnBrk="0" hangingPunct="1">
        <a:lnSpc>
          <a:spcPts val="2000"/>
        </a:lnSpc>
        <a:spcBef>
          <a:spcPts val="0"/>
        </a:spcBef>
        <a:spcAft>
          <a:spcPts val="1134"/>
        </a:spcAft>
        <a:buClr>
          <a:schemeClr val="accent1"/>
        </a:buClr>
        <a:buSzPct val="80000"/>
        <a:buFont typeface="Source Sans Pro" panose="020B0503030403020204" pitchFamily="34" charset="0"/>
        <a:buChar char="→"/>
        <a:defRPr sz="15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F79B121F-084E-41AB-A08C-7999A89A551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667" y="6031635"/>
            <a:ext cx="1566333" cy="630767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B4B4183-93C7-40EA-A05C-1E0C1749A2C8}"/>
              </a:ext>
            </a:extLst>
          </p:cNvPr>
          <p:cNvSpPr/>
          <p:nvPr userDrawn="1"/>
        </p:nvSpPr>
        <p:spPr>
          <a:xfrm>
            <a:off x="0" y="0"/>
            <a:ext cx="12192000" cy="12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D504D33-28C9-4508-A0C6-D1873FD4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98580"/>
            <a:ext cx="11104604" cy="961421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19DA29-363E-4E48-9AE3-C4EAAC4C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999" y="1735495"/>
            <a:ext cx="11104603" cy="42961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28327D-8655-49FA-B631-863AA1C21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9537" y="6320664"/>
            <a:ext cx="5893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482492-8905-40BC-BEA5-0C2C161D1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136" y="6320664"/>
            <a:ext cx="74765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720000">
              <a:tabLst/>
              <a:defRPr sz="10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Closed Session ICIC XVII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35782D-C80D-43D6-93C3-E676A6AE6E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4343" y="6320664"/>
            <a:ext cx="3358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9620F796-9D0A-4E98-AEEA-B6CE30A29E4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889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0" r:id="rId2"/>
    <p:sldLayoutId id="2147483691" r:id="rId3"/>
    <p:sldLayoutId id="2147483692" r:id="rId4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5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2600"/>
        </a:lnSpc>
        <a:spcBef>
          <a:spcPts val="0"/>
        </a:spcBef>
        <a:spcAft>
          <a:spcPts val="1134"/>
        </a:spcAft>
        <a:buFont typeface="Wingdings" panose="05000000000000000000" pitchFamily="2" charset="2"/>
        <a:buChar char="§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lnSpc>
          <a:spcPts val="2600"/>
        </a:lnSpc>
        <a:spcBef>
          <a:spcPts val="0"/>
        </a:spcBef>
        <a:spcAft>
          <a:spcPts val="1134"/>
        </a:spcAft>
        <a:buClr>
          <a:schemeClr val="accent2"/>
        </a:buClr>
        <a:buSzPct val="90000"/>
        <a:buFont typeface="Arial" panose="020B0604020202020204" pitchFamily="34" charset="0"/>
        <a:buChar char="•"/>
        <a:defRPr sz="20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342900" indent="-342900" algn="l" defTabSz="914400" rtl="0" eaLnBrk="1" latinLnBrk="0" hangingPunct="1">
        <a:lnSpc>
          <a:spcPts val="2600"/>
        </a:lnSpc>
        <a:spcBef>
          <a:spcPts val="0"/>
        </a:spcBef>
        <a:spcAft>
          <a:spcPts val="1134"/>
        </a:spcAft>
        <a:buClr>
          <a:schemeClr val="accent2"/>
        </a:buClr>
        <a:buSzPct val="90000"/>
        <a:buFont typeface="Symbol" panose="05050102010706020507" pitchFamily="18" charset="2"/>
        <a:buChar char="-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501750" indent="-285750" algn="l" defTabSz="914400" rtl="0" eaLnBrk="1" latinLnBrk="0" hangingPunct="1">
        <a:lnSpc>
          <a:spcPts val="2400"/>
        </a:lnSpc>
        <a:spcBef>
          <a:spcPts val="0"/>
        </a:spcBef>
        <a:spcAft>
          <a:spcPts val="1134"/>
        </a:spcAft>
        <a:buClr>
          <a:schemeClr val="accent1"/>
        </a:buClr>
        <a:buSzPct val="70000"/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717750" indent="-285750" algn="l" defTabSz="914400" rtl="0" eaLnBrk="1" latinLnBrk="0" hangingPunct="1">
        <a:lnSpc>
          <a:spcPts val="2000"/>
        </a:lnSpc>
        <a:spcBef>
          <a:spcPts val="0"/>
        </a:spcBef>
        <a:spcAft>
          <a:spcPts val="1134"/>
        </a:spcAft>
        <a:buClr>
          <a:schemeClr val="accent1"/>
        </a:buClr>
        <a:buSzPct val="70000"/>
        <a:buFont typeface="Arial" panose="020B0604020202020204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792000" indent="-144000" algn="l" defTabSz="914400" rtl="0" eaLnBrk="1" latinLnBrk="0" hangingPunct="1">
        <a:lnSpc>
          <a:spcPts val="2000"/>
        </a:lnSpc>
        <a:spcBef>
          <a:spcPts val="0"/>
        </a:spcBef>
        <a:spcAft>
          <a:spcPts val="1134"/>
        </a:spcAft>
        <a:buClr>
          <a:schemeClr val="accent1"/>
        </a:buClr>
        <a:buSzPct val="80000"/>
        <a:buFont typeface="Source Sans Pro" panose="020B0503030403020204" pitchFamily="34" charset="0"/>
        <a:buChar char="→"/>
        <a:defRPr sz="15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C2C9FA2-6B45-83F2-9189-1B8DB5E96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993" y="2917467"/>
            <a:ext cx="5071970" cy="1023065"/>
          </a:xfrm>
        </p:spPr>
        <p:txBody>
          <a:bodyPr/>
          <a:lstStyle/>
          <a:p>
            <a:r>
              <a:rPr lang="en-US" sz="3200" dirty="0"/>
              <a:t>ICIC XVII</a:t>
            </a:r>
            <a:br>
              <a:rPr lang="en-US" sz="3200" dirty="0"/>
            </a:br>
            <a:r>
              <a:rPr lang="en-US" sz="3200" dirty="0"/>
              <a:t>Regional Report Europe</a:t>
            </a:r>
            <a:endParaRPr lang="de-DE" sz="320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8D4FBB2-4880-CAA3-F816-5FC0C96D1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96455" y="4499354"/>
            <a:ext cx="5334508" cy="74067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Reporting Period</a:t>
            </a:r>
          </a:p>
          <a:p>
            <a:pPr marL="0" indent="0">
              <a:buNone/>
            </a:pPr>
            <a:r>
              <a:rPr lang="en-US" dirty="0"/>
              <a:t>2025-2026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7A0A019-A9E8-C023-43E1-D6FB1472A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76" y="447472"/>
            <a:ext cx="3006447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5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C1B7FBD-7421-2A97-1C49-C976A245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2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8D9EB9-E324-C079-4663-070853A6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09" y="1735495"/>
            <a:ext cx="11104603" cy="4296140"/>
          </a:xfrm>
        </p:spPr>
        <p:txBody>
          <a:bodyPr/>
          <a:lstStyle/>
          <a:p>
            <a:r>
              <a:rPr lang="de-DE" dirty="0"/>
              <a:t>Regional Report </a:t>
            </a:r>
            <a:r>
              <a:rPr lang="de-DE" b="1" dirty="0"/>
              <a:t>Europe</a:t>
            </a:r>
          </a:p>
          <a:p>
            <a:endParaRPr lang="de-DE" b="1" dirty="0"/>
          </a:p>
          <a:p>
            <a:r>
              <a:rPr lang="de-DE" dirty="0"/>
              <a:t>Reporting </a:t>
            </a:r>
            <a:r>
              <a:rPr lang="de-DE" dirty="0" err="1"/>
              <a:t>Period</a:t>
            </a:r>
            <a:r>
              <a:rPr lang="de-DE" dirty="0"/>
              <a:t> </a:t>
            </a:r>
            <a:r>
              <a:rPr lang="de-DE" dirty="0" err="1"/>
              <a:t>covers</a:t>
            </a:r>
            <a:r>
              <a:rPr lang="de-DE" dirty="0"/>
              <a:t> June 2025 </a:t>
            </a:r>
            <a:r>
              <a:rPr lang="de-DE" dirty="0" err="1"/>
              <a:t>to</a:t>
            </a:r>
            <a:r>
              <a:rPr lang="de-DE" dirty="0"/>
              <a:t> August 2026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report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feedback</a:t>
            </a:r>
            <a:r>
              <a:rPr lang="de-DE" dirty="0"/>
              <a:t> </a:t>
            </a:r>
            <a:r>
              <a:rPr lang="de-DE" dirty="0" err="1"/>
              <a:t>received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13 </a:t>
            </a:r>
            <a:r>
              <a:rPr lang="de-DE" dirty="0" err="1"/>
              <a:t>authorities</a:t>
            </a:r>
            <a:r>
              <a:rPr lang="de-DE" dirty="0"/>
              <a:t> 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D4274E9-7C84-47ED-3C96-FCFD8B40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1. Regional </a:t>
            </a:r>
            <a:r>
              <a:rPr lang="de-DE" dirty="0" err="1"/>
              <a:t>Overview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D2FE7E5-FB2C-6FA2-BB18-3311239FA5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08CCDA1-02C3-8268-7E08-47B97F62A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Closed Session ICIC XVII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48BE29-B78F-DFF3-2A66-A6DCDB16A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825" y="1399204"/>
            <a:ext cx="3006447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41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C1B7FBD-7421-2A97-1C49-C976A245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3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8D9EB9-E324-C079-4663-070853A6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Albania</a:t>
            </a:r>
            <a:r>
              <a:rPr lang="en-GB" dirty="0"/>
              <a:t> was elected ICIC Chair and Secretariat</a:t>
            </a:r>
            <a:endParaRPr lang="de-DE" dirty="0"/>
          </a:p>
          <a:p>
            <a:endParaRPr lang="de-DE" dirty="0"/>
          </a:p>
          <a:p>
            <a:r>
              <a:rPr lang="de-DE" dirty="0"/>
              <a:t>Establishment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/>
              <a:t>European</a:t>
            </a:r>
            <a:r>
              <a:rPr lang="de-DE" dirty="0"/>
              <a:t> Network ENTRI</a:t>
            </a:r>
          </a:p>
          <a:p>
            <a:endParaRPr lang="de-DE" dirty="0"/>
          </a:p>
          <a:p>
            <a:r>
              <a:rPr lang="en-GB" dirty="0"/>
              <a:t>FOI Under Pressure in </a:t>
            </a:r>
            <a:r>
              <a:rPr lang="en-GB" b="1" dirty="0"/>
              <a:t>Germany</a:t>
            </a:r>
          </a:p>
          <a:p>
            <a:endParaRPr lang="de-DE" dirty="0"/>
          </a:p>
          <a:p>
            <a:r>
              <a:rPr lang="en-GB" dirty="0"/>
              <a:t>Changes to the organisational structure of </a:t>
            </a:r>
            <a:r>
              <a:rPr lang="en-GB" b="1" dirty="0"/>
              <a:t>ICO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de-DE" b="1" dirty="0"/>
              <a:t>Ukraine </a:t>
            </a:r>
            <a:r>
              <a:rPr lang="de-DE" dirty="0" err="1"/>
              <a:t>facing</a:t>
            </a:r>
            <a:r>
              <a:rPr lang="de-DE" dirty="0"/>
              <a:t> </a:t>
            </a:r>
            <a:r>
              <a:rPr lang="de-DE" dirty="0" err="1"/>
              <a:t>challenge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openness</a:t>
            </a:r>
            <a:r>
              <a:rPr lang="de-DE" dirty="0"/>
              <a:t> and </a:t>
            </a:r>
            <a:r>
              <a:rPr lang="de-DE" dirty="0" err="1"/>
              <a:t>protection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national </a:t>
            </a:r>
            <a:r>
              <a:rPr lang="de-DE" dirty="0" err="1"/>
              <a:t>security</a:t>
            </a:r>
            <a:endParaRPr lang="de-DE" b="1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D4274E9-7C84-47ED-3C96-FCFD8B40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Developments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D2FE7E5-FB2C-6FA2-BB18-3311239FA5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08CCDA1-02C3-8268-7E08-47B97F62A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Closed Session ICIC XVII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30222EE-5F64-21FF-CBA5-808335590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18" y="1399204"/>
            <a:ext cx="3006447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20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C1B7FBD-7421-2A97-1C49-C976A245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4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8D9EB9-E324-C079-4663-070853A6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Kosovo</a:t>
            </a:r>
            <a:r>
              <a:rPr lang="en-GB" dirty="0"/>
              <a:t> participated in a TAIEX Twinning with Estonia </a:t>
            </a:r>
          </a:p>
          <a:p>
            <a:r>
              <a:rPr lang="en-GB" b="1" dirty="0"/>
              <a:t>Germany</a:t>
            </a:r>
            <a:r>
              <a:rPr lang="en-GB" dirty="0"/>
              <a:t> (federal) twinning with </a:t>
            </a:r>
            <a:r>
              <a:rPr lang="en-GB" b="1" dirty="0"/>
              <a:t>North-Macedonia</a:t>
            </a:r>
          </a:p>
          <a:p>
            <a:endParaRPr lang="en-GB" b="1" dirty="0"/>
          </a:p>
          <a:p>
            <a:r>
              <a:rPr lang="en-GB" b="1" dirty="0"/>
              <a:t>UK</a:t>
            </a:r>
            <a:r>
              <a:rPr lang="en-GB" dirty="0"/>
              <a:t>: Rise of FOI complaints </a:t>
            </a:r>
          </a:p>
          <a:p>
            <a:pPr lvl="1"/>
            <a:r>
              <a:rPr lang="en-GB" dirty="0"/>
              <a:t>over 40% year on year during 2025/26</a:t>
            </a:r>
          </a:p>
          <a:p>
            <a:pPr lvl="1"/>
            <a:endParaRPr lang="en-GB" dirty="0"/>
          </a:p>
          <a:p>
            <a:r>
              <a:rPr lang="en-GB" b="1" dirty="0"/>
              <a:t>Scotland</a:t>
            </a:r>
            <a:r>
              <a:rPr lang="en-GB" dirty="0"/>
              <a:t>: Requests rose by 13%; Appeals 83% increase</a:t>
            </a:r>
          </a:p>
          <a:p>
            <a:pPr lvl="1"/>
            <a:r>
              <a:rPr lang="en-GB" dirty="0"/>
              <a:t>Increasing use of AI found in appeals and requests</a:t>
            </a:r>
          </a:p>
          <a:p>
            <a:pPr lvl="1"/>
            <a:endParaRPr lang="en-GB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D4274E9-7C84-47ED-3C96-FCFD8B40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Emerging Trends, Risks, and Opportunities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D2FE7E5-FB2C-6FA2-BB18-3311239FA5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08CCDA1-02C3-8268-7E08-47B97F62A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Closed Session ICIC XVII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9B1E058-D3E3-6F57-7C94-A9A1F051A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490" y="1399204"/>
            <a:ext cx="3006447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74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C1B7FBD-7421-2A97-1C49-C976A245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5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8D9EB9-E324-C079-4663-070853A6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b="1" dirty="0"/>
              <a:t>France</a:t>
            </a:r>
            <a:r>
              <a:rPr lang="de-DE" dirty="0"/>
              <a:t> </a:t>
            </a:r>
            <a:r>
              <a:rPr lang="de-DE" dirty="0" err="1"/>
              <a:t>reports</a:t>
            </a:r>
            <a:r>
              <a:rPr lang="de-DE" dirty="0"/>
              <a:t> </a:t>
            </a:r>
            <a:r>
              <a:rPr lang="de-DE" dirty="0" err="1"/>
              <a:t>growing</a:t>
            </a:r>
            <a:r>
              <a:rPr lang="de-DE" dirty="0"/>
              <a:t> </a:t>
            </a:r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requests</a:t>
            </a:r>
            <a:endParaRPr lang="de-DE" dirty="0"/>
          </a:p>
          <a:p>
            <a:pPr lvl="1"/>
            <a:r>
              <a:rPr lang="de-DE" dirty="0" err="1"/>
              <a:t>Almost</a:t>
            </a:r>
            <a:r>
              <a:rPr lang="de-DE" dirty="0"/>
              <a:t> 15.000 </a:t>
            </a:r>
            <a:r>
              <a:rPr lang="de-DE" dirty="0" err="1"/>
              <a:t>compared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11.000 in 2024</a:t>
            </a:r>
          </a:p>
          <a:p>
            <a:pPr lvl="1"/>
            <a:endParaRPr lang="en-GB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D4274E9-7C84-47ED-3C96-FCFD8B40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Emerging Trends, Risks, and Opportunities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D2FE7E5-FB2C-6FA2-BB18-3311239FA5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08CCDA1-02C3-8268-7E08-47B97F62A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Closed Session ICIC XVII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64741E6-24A4-8F76-A12F-DFB98992D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825" y="1578109"/>
            <a:ext cx="3006447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4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F8D277B-5C7A-C3D6-0035-F6B107EC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F796-9D0A-4E98-AEEA-B6CE30A29E4C}" type="slidenum">
              <a:rPr lang="de-DE" smtClean="0"/>
              <a:t>6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23BA483-2749-AEB8-90D1-BBCC582B1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3E61AA5-7F6E-1348-C3A6-7DAD0BCECA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8F67D23-52F4-11F0-D0FE-5D49CE64C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Closed Session ICIC XVII</a:t>
            </a:r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39D8982-0FC5-053E-4B52-736D5AB54A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50" y="1735138"/>
            <a:ext cx="11104563" cy="4295775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marL="0" lvl="1" indent="0" algn="ctr">
              <a:buNone/>
            </a:pPr>
            <a:endParaRPr lang="de-DE" sz="4400" dirty="0"/>
          </a:p>
          <a:p>
            <a:pPr marL="0" lvl="1" indent="0" algn="ctr">
              <a:buNone/>
            </a:pPr>
            <a:endParaRPr lang="de-DE" sz="4400" dirty="0"/>
          </a:p>
          <a:p>
            <a:pPr marL="0" lvl="1" indent="0" algn="ctr">
              <a:buNone/>
            </a:pPr>
            <a:endParaRPr lang="de-DE" sz="4400" dirty="0"/>
          </a:p>
          <a:p>
            <a:pPr marL="0" lvl="1" indent="0" algn="ctr">
              <a:buNone/>
            </a:pPr>
            <a:r>
              <a:rPr lang="de-DE" sz="4400" dirty="0" err="1"/>
              <a:t>Thank</a:t>
            </a:r>
            <a:r>
              <a:rPr lang="de-DE" sz="4400" dirty="0"/>
              <a:t> </a:t>
            </a:r>
            <a:r>
              <a:rPr lang="de-DE" sz="4400" dirty="0" err="1"/>
              <a:t>you</a:t>
            </a:r>
            <a:r>
              <a:rPr lang="de-DE" sz="4400" dirty="0"/>
              <a:t> for </a:t>
            </a:r>
            <a:r>
              <a:rPr lang="de-DE" sz="4400" dirty="0" err="1"/>
              <a:t>your</a:t>
            </a:r>
            <a:r>
              <a:rPr lang="de-DE" sz="4400" dirty="0"/>
              <a:t> </a:t>
            </a:r>
            <a:r>
              <a:rPr lang="de-DE" sz="4400" dirty="0" err="1"/>
              <a:t>attention</a:t>
            </a:r>
            <a:r>
              <a:rPr lang="de-DE" sz="4400" dirty="0"/>
              <a:t>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BA55C17-F968-CE59-16B9-7852E97FB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762" y="1445387"/>
            <a:ext cx="3006447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909464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_BfDI">
  <a:themeElements>
    <a:clrScheme name="BfDI PPT">
      <a:dk1>
        <a:sysClr val="windowText" lastClr="000000"/>
      </a:dk1>
      <a:lt1>
        <a:sysClr val="window" lastClr="FFFFFF"/>
      </a:lt1>
      <a:dk2>
        <a:srgbClr val="64737D"/>
      </a:dk2>
      <a:lt2>
        <a:srgbClr val="E7E6E6"/>
      </a:lt2>
      <a:accent1>
        <a:srgbClr val="64737D"/>
      </a:accent1>
      <a:accent2>
        <a:srgbClr val="004B7D"/>
      </a:accent2>
      <a:accent3>
        <a:srgbClr val="82CDF0"/>
      </a:accent3>
      <a:accent4>
        <a:srgbClr val="324B55"/>
      </a:accent4>
      <a:accent5>
        <a:srgbClr val="0082AF"/>
      </a:accent5>
      <a:accent6>
        <a:srgbClr val="00A5BE"/>
      </a:accent6>
      <a:hlink>
        <a:srgbClr val="193C91"/>
      </a:hlink>
      <a:folHlink>
        <a:srgbClr val="00A0E1"/>
      </a:folHlink>
    </a:clrScheme>
    <a:fontScheme name="BfDI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E_BfDI Praesentation.potx" id="{BDEABED0-FDD5-4611-9C2D-3FDCC26C7881}" vid="{BCB1A021-1424-4D56-9D0B-0D1949425082}"/>
    </a:ext>
  </a:extLst>
</a:theme>
</file>

<file path=ppt/theme/theme2.xml><?xml version="1.0" encoding="utf-8"?>
<a:theme xmlns:a="http://schemas.openxmlformats.org/drawingml/2006/main" name="Englisch_Sonderfolien">
  <a:themeElements>
    <a:clrScheme name="BfDI PPT">
      <a:dk1>
        <a:sysClr val="windowText" lastClr="000000"/>
      </a:dk1>
      <a:lt1>
        <a:sysClr val="window" lastClr="FFFFFF"/>
      </a:lt1>
      <a:dk2>
        <a:srgbClr val="64737D"/>
      </a:dk2>
      <a:lt2>
        <a:srgbClr val="E7E6E6"/>
      </a:lt2>
      <a:accent1>
        <a:srgbClr val="64737D"/>
      </a:accent1>
      <a:accent2>
        <a:srgbClr val="004B7D"/>
      </a:accent2>
      <a:accent3>
        <a:srgbClr val="82CDF0"/>
      </a:accent3>
      <a:accent4>
        <a:srgbClr val="324B55"/>
      </a:accent4>
      <a:accent5>
        <a:srgbClr val="0082AF"/>
      </a:accent5>
      <a:accent6>
        <a:srgbClr val="00A5BE"/>
      </a:accent6>
      <a:hlink>
        <a:srgbClr val="193C91"/>
      </a:hlink>
      <a:folHlink>
        <a:srgbClr val="00A0E1"/>
      </a:folHlink>
    </a:clrScheme>
    <a:fontScheme name="BfDI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E_BfDI Praesentation.potx" id="{BDEABED0-FDD5-4611-9C2D-3FDCC26C7881}" vid="{3D8C629A-9A78-4DD4-9C10-7FA75B6DA2BF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184</Words>
  <Application>Microsoft Office PowerPoint</Application>
  <PresentationFormat>Breitbild</PresentationFormat>
  <Paragraphs>48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Arial</vt:lpstr>
      <vt:lpstr>Calibri</vt:lpstr>
      <vt:lpstr>Source Sans Pro</vt:lpstr>
      <vt:lpstr>Source Serif Pro</vt:lpstr>
      <vt:lpstr>Symbol</vt:lpstr>
      <vt:lpstr>Wingdings</vt:lpstr>
      <vt:lpstr>Präsentation_BfDI</vt:lpstr>
      <vt:lpstr>Englisch_Sonderfolien</vt:lpstr>
      <vt:lpstr>ICIC XVII Regional Report Europe</vt:lpstr>
      <vt:lpstr>1. Regional Overview</vt:lpstr>
      <vt:lpstr>2. Priority Developments</vt:lpstr>
      <vt:lpstr>3. Emerging Trends, Risks, and Opportunities</vt:lpstr>
      <vt:lpstr>3. Emerging Trends, Risks, and Opportunities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Lisa Seidl</dc:creator>
  <cp:lastModifiedBy>Otremba, Johannes</cp:lastModifiedBy>
  <cp:revision>81</cp:revision>
  <dcterms:created xsi:type="dcterms:W3CDTF">2019-02-12T15:34:23Z</dcterms:created>
  <dcterms:modified xsi:type="dcterms:W3CDTF">2026-09-25T13:04:15Z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