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26" r:id="rId1"/>
    <p:sldMasterId id="2147484433" r:id="rId2"/>
    <p:sldMasterId id="2147484454" r:id="rId3"/>
    <p:sldMasterId id="2147484459" r:id="rId4"/>
    <p:sldMasterId id="2147484486" r:id="rId5"/>
  </p:sldMasterIdLst>
  <p:notesMasterIdLst>
    <p:notesMasterId r:id="rId25"/>
  </p:notesMasterIdLst>
  <p:handoutMasterIdLst>
    <p:handoutMasterId r:id="rId26"/>
  </p:handoutMasterIdLst>
  <p:sldIdLst>
    <p:sldId id="6466" r:id="rId6"/>
    <p:sldId id="6464" r:id="rId7"/>
    <p:sldId id="6467" r:id="rId8"/>
    <p:sldId id="6468" r:id="rId9"/>
    <p:sldId id="6469" r:id="rId10"/>
    <p:sldId id="6470" r:id="rId11"/>
    <p:sldId id="6471" r:id="rId12"/>
    <p:sldId id="6472" r:id="rId13"/>
    <p:sldId id="6473" r:id="rId14"/>
    <p:sldId id="6474" r:id="rId15"/>
    <p:sldId id="6475" r:id="rId16"/>
    <p:sldId id="6476" r:id="rId17"/>
    <p:sldId id="6477" r:id="rId18"/>
    <p:sldId id="6479" r:id="rId19"/>
    <p:sldId id="6480" r:id="rId20"/>
    <p:sldId id="6481" r:id="rId21"/>
    <p:sldId id="6482" r:id="rId22"/>
    <p:sldId id="6483" r:id="rId23"/>
    <p:sldId id="1032" r:id="rId24"/>
  </p:sldIdLst>
  <p:sldSz cx="12192000" cy="6858000"/>
  <p:notesSz cx="6797675" cy="9926638"/>
  <p:defaultTextStyle>
    <a:defPPr>
      <a:defRPr lang="en-US"/>
    </a:defPPr>
    <a:lvl1pPr algn="l" rtl="0" eaLnBrk="0" fontAlgn="base" hangingPunct="0">
      <a:spcBef>
        <a:spcPct val="0"/>
      </a:spcBef>
      <a:spcAft>
        <a:spcPct val="0"/>
      </a:spcAft>
      <a:defRPr kern="1200">
        <a:solidFill>
          <a:schemeClr val="tx1"/>
        </a:solidFill>
        <a:latin typeface="Calibri" charset="0"/>
        <a:ea typeface="ＭＳ Ｐゴシック" charset="0"/>
        <a:cs typeface="+mn-cs"/>
      </a:defRPr>
    </a:lvl1pPr>
    <a:lvl2pPr marL="457200" algn="l" rtl="0" eaLnBrk="0" fontAlgn="base" hangingPunct="0">
      <a:spcBef>
        <a:spcPct val="0"/>
      </a:spcBef>
      <a:spcAft>
        <a:spcPct val="0"/>
      </a:spcAft>
      <a:defRPr kern="1200">
        <a:solidFill>
          <a:schemeClr val="tx1"/>
        </a:solidFill>
        <a:latin typeface="Calibri" charset="0"/>
        <a:ea typeface="ＭＳ Ｐゴシック" charset="0"/>
        <a:cs typeface="+mn-cs"/>
      </a:defRPr>
    </a:lvl2pPr>
    <a:lvl3pPr marL="914400" algn="l" rtl="0" eaLnBrk="0" fontAlgn="base" hangingPunct="0">
      <a:spcBef>
        <a:spcPct val="0"/>
      </a:spcBef>
      <a:spcAft>
        <a:spcPct val="0"/>
      </a:spcAft>
      <a:defRPr kern="1200">
        <a:solidFill>
          <a:schemeClr val="tx1"/>
        </a:solidFill>
        <a:latin typeface="Calibri" charset="0"/>
        <a:ea typeface="ＭＳ Ｐゴシック" charset="0"/>
        <a:cs typeface="+mn-cs"/>
      </a:defRPr>
    </a:lvl3pPr>
    <a:lvl4pPr marL="1371600" algn="l" rtl="0" eaLnBrk="0" fontAlgn="base" hangingPunct="0">
      <a:spcBef>
        <a:spcPct val="0"/>
      </a:spcBef>
      <a:spcAft>
        <a:spcPct val="0"/>
      </a:spcAft>
      <a:defRPr kern="1200">
        <a:solidFill>
          <a:schemeClr val="tx1"/>
        </a:solidFill>
        <a:latin typeface="Calibri" charset="0"/>
        <a:ea typeface="ＭＳ Ｐゴシック" charset="0"/>
        <a:cs typeface="+mn-cs"/>
      </a:defRPr>
    </a:lvl4pPr>
    <a:lvl5pPr marL="1828800" algn="l" rtl="0" eaLnBrk="0" fontAlgn="base" hangingPunct="0">
      <a:spcBef>
        <a:spcPct val="0"/>
      </a:spcBef>
      <a:spcAft>
        <a:spcPct val="0"/>
      </a:spcAft>
      <a:defRPr kern="1200">
        <a:solidFill>
          <a:schemeClr val="tx1"/>
        </a:solidFill>
        <a:latin typeface="Calibri" charset="0"/>
        <a:ea typeface="ＭＳ Ｐゴシック" charset="0"/>
        <a:cs typeface="+mn-cs"/>
      </a:defRPr>
    </a:lvl5pPr>
    <a:lvl6pPr marL="2286000" algn="l" defTabSz="457200" rtl="0" eaLnBrk="1" latinLnBrk="0" hangingPunct="1">
      <a:defRPr kern="1200">
        <a:solidFill>
          <a:schemeClr val="tx1"/>
        </a:solidFill>
        <a:latin typeface="Calibri" charset="0"/>
        <a:ea typeface="ＭＳ Ｐゴシック" charset="0"/>
        <a:cs typeface="+mn-cs"/>
      </a:defRPr>
    </a:lvl6pPr>
    <a:lvl7pPr marL="2743200" algn="l" defTabSz="457200" rtl="0" eaLnBrk="1" latinLnBrk="0" hangingPunct="1">
      <a:defRPr kern="1200">
        <a:solidFill>
          <a:schemeClr val="tx1"/>
        </a:solidFill>
        <a:latin typeface="Calibri" charset="0"/>
        <a:ea typeface="ＭＳ Ｐゴシック" charset="0"/>
        <a:cs typeface="+mn-cs"/>
      </a:defRPr>
    </a:lvl7pPr>
    <a:lvl8pPr marL="3200400" algn="l" defTabSz="457200" rtl="0" eaLnBrk="1" latinLnBrk="0" hangingPunct="1">
      <a:defRPr kern="1200">
        <a:solidFill>
          <a:schemeClr val="tx1"/>
        </a:solidFill>
        <a:latin typeface="Calibri" charset="0"/>
        <a:ea typeface="ＭＳ Ｐゴシック" charset="0"/>
        <a:cs typeface="+mn-cs"/>
      </a:defRPr>
    </a:lvl8pPr>
    <a:lvl9pPr marL="3657600" algn="l" defTabSz="457200" rtl="0" eaLnBrk="1" latinLnBrk="0" hangingPunct="1">
      <a:defRPr kern="1200">
        <a:solidFill>
          <a:schemeClr val="tx1"/>
        </a:solidFill>
        <a:latin typeface="Calibri" charset="0"/>
        <a:ea typeface="ＭＳ Ｐゴシック" charset="0"/>
        <a:cs typeface="+mn-cs"/>
      </a:defRPr>
    </a:lvl9pPr>
  </p:defaultTextStyle>
  <p:extLst>
    <p:ext uri="{EFAFB233-063F-42B5-8137-9DF3F51BA10A}">
      <p15:sldGuideLst xmlns:p15="http://schemas.microsoft.com/office/powerpoint/2012/main">
        <p15:guide id="2" orient="horz" pos="4247" userDrawn="1">
          <p15:clr>
            <a:srgbClr val="A4A3A4"/>
          </p15:clr>
        </p15:guide>
        <p15:guide id="8" orient="horz" pos="3929" userDrawn="1">
          <p15:clr>
            <a:srgbClr val="A4A3A4"/>
          </p15:clr>
        </p15:guide>
        <p15:guide id="11" pos="2661" userDrawn="1">
          <p15:clr>
            <a:srgbClr val="A4A3A4"/>
          </p15:clr>
        </p15:guide>
        <p15:guide id="20" orient="horz" pos="822" userDrawn="1">
          <p15:clr>
            <a:srgbClr val="A4A3A4"/>
          </p15:clr>
        </p15:guide>
        <p15:guide id="22" orient="horz" pos="754" userDrawn="1">
          <p15:clr>
            <a:srgbClr val="A4A3A4"/>
          </p15:clr>
        </p15:guide>
        <p15:guide id="24" pos="5713" userDrawn="1">
          <p15:clr>
            <a:srgbClr val="A4A3A4"/>
          </p15:clr>
        </p15:guide>
        <p15:guide id="25" orient="horz" pos="935" userDrawn="1">
          <p15:clr>
            <a:srgbClr val="A4A3A4"/>
          </p15:clr>
        </p15:guide>
        <p15:guide id="26" orient="horz" pos="132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5A49325-E9DC-BDD7-0940-262193005AE2}" name="Unathi Mzwakali" initials="UM" userId="S::UMzwakali@csir.co.za::3c66f55f-2e0d-4a8e-afd1-eecdcda716b2" providerId="AD"/>
  <p188:author id="{76F8E247-9A57-E1C6-83BC-1D6097552A1F}" name="Valerie Kgasoe" initials="VK" userId="S::VKgasoe@csir.co.za::8c40436c-5dc3-4632-843c-962cbd20508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714A"/>
    <a:srgbClr val="FFB612"/>
    <a:srgbClr val="032C50"/>
    <a:srgbClr val="27BFD6"/>
    <a:srgbClr val="5D8180"/>
    <a:srgbClr val="195E89"/>
    <a:srgbClr val="9ACC1E"/>
    <a:srgbClr val="BFE75B"/>
    <a:srgbClr val="82AE19"/>
    <a:srgbClr val="80A4A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395" autoAdjust="0"/>
  </p:normalViewPr>
  <p:slideViewPr>
    <p:cSldViewPr snapToGrid="0">
      <p:cViewPr varScale="1">
        <p:scale>
          <a:sx n="54" d="100"/>
          <a:sy n="54" d="100"/>
        </p:scale>
        <p:origin x="524" y="48"/>
      </p:cViewPr>
      <p:guideLst>
        <p:guide orient="horz" pos="4247"/>
        <p:guide orient="horz" pos="3929"/>
        <p:guide pos="2661"/>
        <p:guide orient="horz" pos="822"/>
        <p:guide orient="horz" pos="754"/>
        <p:guide pos="5713"/>
        <p:guide orient="horz" pos="935"/>
        <p:guide orient="horz" pos="1321"/>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9" d="100"/>
          <a:sy n="89" d="100"/>
        </p:scale>
        <p:origin x="4496"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endParaRPr lang="en-US"/>
          </a:p>
        </p:txBody>
      </p:sp>
      <p:sp>
        <p:nvSpPr>
          <p:cNvPr id="3" name="Date Placeholder 2"/>
          <p:cNvSpPr>
            <a:spLocks noGrp="1"/>
          </p:cNvSpPr>
          <p:nvPr>
            <p:ph type="dt" sz="quarter" idx="1"/>
          </p:nvPr>
        </p:nvSpPr>
        <p:spPr>
          <a:xfrm>
            <a:off x="3849688" y="0"/>
            <a:ext cx="2946400" cy="4968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42F872D9-ABEE-B74B-8683-8CDD7C985F27}" type="datetimeFigureOut">
              <a:rPr lang="en-US"/>
              <a:pPr/>
              <a:t>9/30/2026</a:t>
            </a:fld>
            <a:endParaRPr lang="en-US"/>
          </a:p>
        </p:txBody>
      </p:sp>
      <p:sp>
        <p:nvSpPr>
          <p:cNvPr id="4" name="Footer Placeholder 3"/>
          <p:cNvSpPr>
            <a:spLocks noGrp="1"/>
          </p:cNvSpPr>
          <p:nvPr>
            <p:ph type="ftr" sz="quarter" idx="2"/>
          </p:nvPr>
        </p:nvSpPr>
        <p:spPr>
          <a:xfrm>
            <a:off x="0" y="9428163"/>
            <a:ext cx="2946400" cy="496887"/>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0D91CD02-3BF6-D44C-BD2D-3C72560CC613}" type="slidenum">
              <a:rPr lang="en-US"/>
              <a:pPr/>
              <a:t>‹#›</a:t>
            </a:fld>
            <a:endParaRPr lang="en-US"/>
          </a:p>
        </p:txBody>
      </p:sp>
    </p:spTree>
    <p:extLst>
      <p:ext uri="{BB962C8B-B14F-4D97-AF65-F5344CB8AC3E}">
        <p14:creationId xmlns:p14="http://schemas.microsoft.com/office/powerpoint/2010/main" val="709535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C7A197FB-2522-9C4C-81BC-460BF39286BB}" type="datetimeFigureOut">
              <a:rPr lang="en-GB"/>
              <a:pPr/>
              <a:t>30/09/2026</a:t>
            </a:fld>
            <a:endParaRPr lang="en-GB"/>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79450" y="4714875"/>
            <a:ext cx="5438775" cy="4467225"/>
          </a:xfrm>
          <a:prstGeom prst="rect">
            <a:avLst/>
          </a:prstGeom>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163"/>
            <a:ext cx="2946400" cy="496887"/>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endParaRPr lang="en-GB"/>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1BF3A465-5FAC-C040-AD63-400143405BAE}" type="slidenum">
              <a:rPr lang="en-GB"/>
              <a:pPr/>
              <a:t>‹#›</a:t>
            </a:fld>
            <a:endParaRPr lang="en-GB"/>
          </a:p>
        </p:txBody>
      </p:sp>
    </p:spTree>
    <p:extLst>
      <p:ext uri="{BB962C8B-B14F-4D97-AF65-F5344CB8AC3E}">
        <p14:creationId xmlns:p14="http://schemas.microsoft.com/office/powerpoint/2010/main" val="2396675592"/>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Tree>
    <p:extLst>
      <p:ext uri="{BB962C8B-B14F-4D97-AF65-F5344CB8AC3E}">
        <p14:creationId xmlns:p14="http://schemas.microsoft.com/office/powerpoint/2010/main" val="1434742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4616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5656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3340" y="78513"/>
            <a:ext cx="10972800" cy="973138"/>
          </a:xfrm>
        </p:spPr>
        <p:txBody>
          <a:bodyPr>
            <a:normAutofit/>
          </a:bodyPr>
          <a:lstStyle>
            <a:lvl1pPr algn="l">
              <a:defRPr sz="2800" b="1">
                <a:solidFill>
                  <a:srgbClr val="032C50"/>
                </a:solidFill>
                <a:latin typeface="Arial"/>
                <a:cs typeface="Arial"/>
              </a:defRPr>
            </a:lvl1pPr>
          </a:lstStyle>
          <a:p>
            <a:r>
              <a:rPr lang="en-US"/>
              <a:t>Click to edit Master title style</a:t>
            </a:r>
          </a:p>
        </p:txBody>
      </p:sp>
      <p:sp>
        <p:nvSpPr>
          <p:cNvPr id="5" name="Content Placeholder 4"/>
          <p:cNvSpPr>
            <a:spLocks noGrp="1"/>
          </p:cNvSpPr>
          <p:nvPr>
            <p:ph sz="quarter" idx="10"/>
          </p:nvPr>
        </p:nvSpPr>
        <p:spPr>
          <a:xfrm>
            <a:off x="527051" y="1595439"/>
            <a:ext cx="11051116" cy="4159720"/>
          </a:xfrm>
        </p:spPr>
        <p:txBody>
          <a:bodyPr/>
          <a:lstStyle>
            <a:lvl1pPr>
              <a:defRPr sz="2000">
                <a:solidFill>
                  <a:srgbClr val="032C50"/>
                </a:solidFill>
                <a:latin typeface="Arial"/>
                <a:cs typeface="Arial"/>
              </a:defRPr>
            </a:lvl1pPr>
            <a:lvl2pPr>
              <a:defRPr sz="1800">
                <a:solidFill>
                  <a:srgbClr val="032C50"/>
                </a:solidFill>
                <a:latin typeface="Arial"/>
                <a:cs typeface="Arial"/>
              </a:defRPr>
            </a:lvl2pPr>
            <a:lvl3pPr>
              <a:defRPr sz="1600">
                <a:solidFill>
                  <a:srgbClr val="032C50"/>
                </a:solidFill>
                <a:latin typeface="Arial"/>
                <a:cs typeface="Arial"/>
              </a:defRPr>
            </a:lvl3pPr>
            <a:lvl4pPr>
              <a:defRPr sz="1600">
                <a:solidFill>
                  <a:srgbClr val="032C50"/>
                </a:solidFill>
                <a:latin typeface="Arial"/>
                <a:cs typeface="Arial"/>
              </a:defRPr>
            </a:lvl4pPr>
            <a:lvl5pPr>
              <a:defRPr sz="1200">
                <a:solidFill>
                  <a:srgbClr val="032C50"/>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45502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347FF-793C-4648-ADD1-B0E78AA8F7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00445-9B46-44CE-8125-7E66BB26A51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057DA9-C69B-4548-91E2-0AD6AB6FCE09}"/>
              </a:ext>
            </a:extLst>
          </p:cNvPr>
          <p:cNvSpPr>
            <a:spLocks noGrp="1"/>
          </p:cNvSpPr>
          <p:nvPr>
            <p:ph type="dt" sz="half" idx="10"/>
          </p:nvPr>
        </p:nvSpPr>
        <p:spPr/>
        <p:txBody>
          <a:bodyPr/>
          <a:lstStyle/>
          <a:p>
            <a:fld id="{79B056A5-FF34-4AFA-A012-B36EF2D9FA9D}" type="datetimeFigureOut">
              <a:rPr lang="en-US" smtClean="0"/>
              <a:t>9/30/2026</a:t>
            </a:fld>
            <a:endParaRPr lang="en-US"/>
          </a:p>
        </p:txBody>
      </p:sp>
      <p:sp>
        <p:nvSpPr>
          <p:cNvPr id="5" name="Footer Placeholder 4">
            <a:extLst>
              <a:ext uri="{FF2B5EF4-FFF2-40B4-BE49-F238E27FC236}">
                <a16:creationId xmlns:a16="http://schemas.microsoft.com/office/drawing/2014/main" id="{BC8EBDD7-E199-4E52-A9EB-A5B15586F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272D23-EDB4-45A2-85FD-5770BB964EF6}"/>
              </a:ext>
            </a:extLst>
          </p:cNvPr>
          <p:cNvSpPr>
            <a:spLocks noGrp="1"/>
          </p:cNvSpPr>
          <p:nvPr>
            <p:ph type="sldNum" sz="quarter" idx="12"/>
          </p:nvPr>
        </p:nvSpPr>
        <p:spPr/>
        <p:txBody>
          <a:bodyPr/>
          <a:lstStyle/>
          <a:p>
            <a:fld id="{3CECD501-C6DD-4996-9090-6604C510E55C}" type="slidenum">
              <a:rPr lang="en-US" smtClean="0"/>
              <a:t>‹#›</a:t>
            </a:fld>
            <a:endParaRPr lang="en-US"/>
          </a:p>
        </p:txBody>
      </p:sp>
    </p:spTree>
    <p:extLst>
      <p:ext uri="{BB962C8B-B14F-4D97-AF65-F5344CB8AC3E}">
        <p14:creationId xmlns:p14="http://schemas.microsoft.com/office/powerpoint/2010/main" val="2837119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7051" y="125204"/>
            <a:ext cx="10972800" cy="972460"/>
          </a:xfrm>
        </p:spPr>
        <p:txBody>
          <a:bodyPr>
            <a:normAutofit/>
          </a:bodyPr>
          <a:lstStyle>
            <a:lvl1pPr algn="l">
              <a:defRPr sz="2800" b="1">
                <a:solidFill>
                  <a:srgbClr val="032C50"/>
                </a:solidFill>
                <a:latin typeface="Arial"/>
                <a:cs typeface="Arial"/>
              </a:defRPr>
            </a:lvl1pPr>
          </a:lstStyle>
          <a:p>
            <a:r>
              <a:rPr lang="en-US"/>
              <a:t>Click to edit Master title style</a:t>
            </a:r>
          </a:p>
        </p:txBody>
      </p:sp>
      <p:sp>
        <p:nvSpPr>
          <p:cNvPr id="5" name="Content Placeholder 4"/>
          <p:cNvSpPr>
            <a:spLocks noGrp="1"/>
          </p:cNvSpPr>
          <p:nvPr>
            <p:ph sz="quarter" idx="10"/>
          </p:nvPr>
        </p:nvSpPr>
        <p:spPr>
          <a:xfrm>
            <a:off x="527051" y="1595439"/>
            <a:ext cx="11051116" cy="4159720"/>
          </a:xfrm>
        </p:spPr>
        <p:txBody>
          <a:bodyPr/>
          <a:lstStyle>
            <a:lvl1pPr>
              <a:defRPr sz="2000">
                <a:solidFill>
                  <a:srgbClr val="032C50"/>
                </a:solidFill>
                <a:latin typeface="Arial"/>
                <a:cs typeface="Arial"/>
              </a:defRPr>
            </a:lvl1pPr>
            <a:lvl2pPr>
              <a:defRPr sz="1800">
                <a:solidFill>
                  <a:srgbClr val="032C50"/>
                </a:solidFill>
                <a:latin typeface="Arial"/>
                <a:cs typeface="Arial"/>
              </a:defRPr>
            </a:lvl2pPr>
            <a:lvl3pPr>
              <a:defRPr sz="1600">
                <a:solidFill>
                  <a:srgbClr val="032C50"/>
                </a:solidFill>
                <a:latin typeface="Arial"/>
                <a:cs typeface="Arial"/>
              </a:defRPr>
            </a:lvl3pPr>
            <a:lvl4pPr>
              <a:defRPr sz="1600">
                <a:solidFill>
                  <a:srgbClr val="032C50"/>
                </a:solidFill>
                <a:latin typeface="Arial"/>
                <a:cs typeface="Arial"/>
              </a:defRPr>
            </a:lvl4pPr>
            <a:lvl5pPr>
              <a:defRPr sz="1200">
                <a:solidFill>
                  <a:srgbClr val="032C50"/>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DD262CAB-AE84-3B73-ED9C-731AB0F61195}"/>
              </a:ext>
            </a:extLst>
          </p:cNvPr>
          <p:cNvSpPr>
            <a:spLocks noGrp="1"/>
          </p:cNvSpPr>
          <p:nvPr>
            <p:ph type="ftr" sz="quarter" idx="11"/>
          </p:nvPr>
        </p:nvSpPr>
        <p:spPr>
          <a:xfrm>
            <a:off x="7717367" y="6367671"/>
            <a:ext cx="3860800" cy="365125"/>
          </a:xfrm>
        </p:spPr>
        <p:txBody>
          <a:bodyPr/>
          <a:lstStyle>
            <a:lvl1pPr>
              <a:defRPr>
                <a:solidFill>
                  <a:schemeClr val="bg1"/>
                </a:solidFill>
              </a:defRPr>
            </a:lvl1pPr>
          </a:lstStyle>
          <a:p>
            <a:pPr eaLnBrk="1" fontAlgn="auto" hangingPunct="1">
              <a:spcBef>
                <a:spcPts val="0"/>
              </a:spcBef>
              <a:spcAft>
                <a:spcPts val="0"/>
              </a:spcAft>
            </a:pPr>
            <a:r>
              <a:rPr lang="en-ZA" b="1" dirty="0">
                <a:latin typeface="Arial" panose="020B0604020202020204" pitchFamily="34" charset="0"/>
              </a:rPr>
              <a:t>African Network of Information Commissions</a:t>
            </a:r>
            <a:endParaRPr lang="en-ZA" dirty="0">
              <a:latin typeface="Arial" panose="020B0604020202020204" pitchFamily="34" charset="0"/>
            </a:endParaRPr>
          </a:p>
          <a:p>
            <a:pPr eaLnBrk="1" fontAlgn="auto" hangingPunct="1">
              <a:spcBef>
                <a:spcPts val="0"/>
              </a:spcBef>
              <a:spcAft>
                <a:spcPts val="0"/>
              </a:spcAft>
            </a:pPr>
            <a:endParaRPr lang="en-US" dirty="0">
              <a:solidFill>
                <a:prstClr val="black">
                  <a:tint val="75000"/>
                </a:prstClr>
              </a:solidFill>
              <a:latin typeface="Calibri"/>
              <a:ea typeface="+mn-ea"/>
            </a:endParaRPr>
          </a:p>
        </p:txBody>
      </p:sp>
    </p:spTree>
    <p:extLst>
      <p:ext uri="{BB962C8B-B14F-4D97-AF65-F5344CB8AC3E}">
        <p14:creationId xmlns:p14="http://schemas.microsoft.com/office/powerpoint/2010/main" val="3133689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7051" y="125204"/>
            <a:ext cx="10972800" cy="972460"/>
          </a:xfrm>
        </p:spPr>
        <p:txBody>
          <a:bodyPr>
            <a:normAutofit/>
          </a:bodyPr>
          <a:lstStyle>
            <a:lvl1pPr algn="l">
              <a:defRPr sz="2800" b="1">
                <a:solidFill>
                  <a:srgbClr val="032C50"/>
                </a:solidFill>
                <a:latin typeface="Arial"/>
                <a:cs typeface="Arial"/>
              </a:defRPr>
            </a:lvl1pPr>
          </a:lstStyle>
          <a:p>
            <a:r>
              <a:rPr lang="en-US" dirty="0"/>
              <a:t>Click to edit Master title style</a:t>
            </a:r>
          </a:p>
        </p:txBody>
      </p:sp>
      <p:sp>
        <p:nvSpPr>
          <p:cNvPr id="5" name="Content Placeholder 4"/>
          <p:cNvSpPr>
            <a:spLocks noGrp="1"/>
          </p:cNvSpPr>
          <p:nvPr>
            <p:ph sz="quarter" idx="10"/>
          </p:nvPr>
        </p:nvSpPr>
        <p:spPr>
          <a:xfrm>
            <a:off x="527051" y="1595439"/>
            <a:ext cx="11051116" cy="4159720"/>
          </a:xfrm>
        </p:spPr>
        <p:txBody>
          <a:bodyPr/>
          <a:lstStyle>
            <a:lvl1pPr>
              <a:defRPr sz="2000">
                <a:solidFill>
                  <a:srgbClr val="032C50"/>
                </a:solidFill>
                <a:latin typeface="Arial"/>
                <a:cs typeface="Arial"/>
              </a:defRPr>
            </a:lvl1pPr>
            <a:lvl2pPr>
              <a:defRPr sz="1800">
                <a:solidFill>
                  <a:srgbClr val="032C50"/>
                </a:solidFill>
                <a:latin typeface="Arial"/>
                <a:cs typeface="Arial"/>
              </a:defRPr>
            </a:lvl2pPr>
            <a:lvl3pPr>
              <a:defRPr sz="1600">
                <a:solidFill>
                  <a:srgbClr val="032C50"/>
                </a:solidFill>
                <a:latin typeface="Arial"/>
                <a:cs typeface="Arial"/>
              </a:defRPr>
            </a:lvl3pPr>
            <a:lvl4pPr>
              <a:defRPr sz="1600">
                <a:solidFill>
                  <a:srgbClr val="032C50"/>
                </a:solidFill>
                <a:latin typeface="Arial"/>
                <a:cs typeface="Arial"/>
              </a:defRPr>
            </a:lvl4pPr>
            <a:lvl5pPr>
              <a:defRPr sz="1200">
                <a:solidFill>
                  <a:srgbClr val="032C50"/>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32912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7051" y="125204"/>
            <a:ext cx="10972800" cy="972460"/>
          </a:xfrm>
        </p:spPr>
        <p:txBody>
          <a:bodyPr>
            <a:normAutofit/>
          </a:bodyPr>
          <a:lstStyle>
            <a:lvl1pPr algn="l">
              <a:defRPr sz="2800" b="1">
                <a:solidFill>
                  <a:srgbClr val="032C50"/>
                </a:solidFill>
                <a:latin typeface="Arial"/>
                <a:cs typeface="Arial"/>
              </a:defRPr>
            </a:lvl1pPr>
          </a:lstStyle>
          <a:p>
            <a:r>
              <a:rPr lang="en-US"/>
              <a:t>Click to edit Master title style</a:t>
            </a:r>
          </a:p>
        </p:txBody>
      </p:sp>
      <p:sp>
        <p:nvSpPr>
          <p:cNvPr id="5" name="Content Placeholder 4"/>
          <p:cNvSpPr>
            <a:spLocks noGrp="1"/>
          </p:cNvSpPr>
          <p:nvPr>
            <p:ph sz="quarter" idx="10"/>
          </p:nvPr>
        </p:nvSpPr>
        <p:spPr>
          <a:xfrm>
            <a:off x="527051" y="1595439"/>
            <a:ext cx="11051116" cy="4159720"/>
          </a:xfrm>
        </p:spPr>
        <p:txBody>
          <a:bodyPr/>
          <a:lstStyle>
            <a:lvl1pPr>
              <a:defRPr sz="2000">
                <a:solidFill>
                  <a:srgbClr val="032C50"/>
                </a:solidFill>
                <a:latin typeface="Arial"/>
                <a:cs typeface="Arial"/>
              </a:defRPr>
            </a:lvl1pPr>
            <a:lvl2pPr>
              <a:defRPr sz="1800">
                <a:solidFill>
                  <a:srgbClr val="032C50"/>
                </a:solidFill>
                <a:latin typeface="Arial"/>
                <a:cs typeface="Arial"/>
              </a:defRPr>
            </a:lvl2pPr>
            <a:lvl3pPr>
              <a:defRPr sz="1600">
                <a:solidFill>
                  <a:srgbClr val="032C50"/>
                </a:solidFill>
                <a:latin typeface="Arial"/>
                <a:cs typeface="Arial"/>
              </a:defRPr>
            </a:lvl3pPr>
            <a:lvl4pPr>
              <a:defRPr sz="1600">
                <a:solidFill>
                  <a:srgbClr val="032C50"/>
                </a:solidFill>
                <a:latin typeface="Arial"/>
                <a:cs typeface="Arial"/>
              </a:defRPr>
            </a:lvl4pPr>
            <a:lvl5pPr>
              <a:defRPr sz="1200">
                <a:solidFill>
                  <a:srgbClr val="032C50"/>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7051" y="125204"/>
            <a:ext cx="10972800" cy="972460"/>
          </a:xfrm>
        </p:spPr>
        <p:txBody>
          <a:bodyPr>
            <a:normAutofit/>
          </a:bodyPr>
          <a:lstStyle>
            <a:lvl1pPr algn="l">
              <a:defRPr sz="2800" b="1">
                <a:solidFill>
                  <a:srgbClr val="032C50"/>
                </a:solidFill>
                <a:latin typeface="Arial"/>
                <a:cs typeface="Arial"/>
              </a:defRPr>
            </a:lvl1pPr>
          </a:lstStyle>
          <a:p>
            <a:r>
              <a:rPr lang="en-US"/>
              <a:t>Click to edit Master title style</a:t>
            </a:r>
          </a:p>
        </p:txBody>
      </p:sp>
      <p:sp>
        <p:nvSpPr>
          <p:cNvPr id="5" name="Content Placeholder 4"/>
          <p:cNvSpPr>
            <a:spLocks noGrp="1"/>
          </p:cNvSpPr>
          <p:nvPr>
            <p:ph sz="quarter" idx="10"/>
          </p:nvPr>
        </p:nvSpPr>
        <p:spPr>
          <a:xfrm>
            <a:off x="527051" y="1595439"/>
            <a:ext cx="11051116" cy="4159720"/>
          </a:xfrm>
        </p:spPr>
        <p:txBody>
          <a:bodyPr/>
          <a:lstStyle>
            <a:lvl1pPr>
              <a:defRPr sz="2000">
                <a:solidFill>
                  <a:srgbClr val="032C50"/>
                </a:solidFill>
                <a:latin typeface="Arial"/>
                <a:cs typeface="Arial"/>
              </a:defRPr>
            </a:lvl1pPr>
            <a:lvl2pPr>
              <a:defRPr sz="1800">
                <a:solidFill>
                  <a:srgbClr val="032C50"/>
                </a:solidFill>
                <a:latin typeface="Arial"/>
                <a:cs typeface="Arial"/>
              </a:defRPr>
            </a:lvl2pPr>
            <a:lvl3pPr>
              <a:defRPr sz="1600">
                <a:solidFill>
                  <a:srgbClr val="032C50"/>
                </a:solidFill>
                <a:latin typeface="Arial"/>
                <a:cs typeface="Arial"/>
              </a:defRPr>
            </a:lvl3pPr>
            <a:lvl4pPr>
              <a:defRPr sz="1600">
                <a:solidFill>
                  <a:srgbClr val="032C50"/>
                </a:solidFill>
                <a:latin typeface="Arial"/>
                <a:cs typeface="Arial"/>
              </a:defRPr>
            </a:lvl4pPr>
            <a:lvl5pPr>
              <a:defRPr sz="1200">
                <a:solidFill>
                  <a:srgbClr val="032C50"/>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3340" y="78513"/>
            <a:ext cx="10972800" cy="973138"/>
          </a:xfrm>
        </p:spPr>
        <p:txBody>
          <a:bodyPr>
            <a:normAutofit/>
          </a:bodyPr>
          <a:lstStyle>
            <a:lvl1pPr algn="l">
              <a:defRPr sz="2800" b="1">
                <a:solidFill>
                  <a:srgbClr val="032C50"/>
                </a:solidFill>
                <a:latin typeface="Arial"/>
                <a:cs typeface="Arial"/>
              </a:defRPr>
            </a:lvl1pPr>
          </a:lstStyle>
          <a:p>
            <a:r>
              <a:rPr lang="en-US"/>
              <a:t>Click to edit Master title style</a:t>
            </a:r>
          </a:p>
        </p:txBody>
      </p:sp>
      <p:sp>
        <p:nvSpPr>
          <p:cNvPr id="5" name="Content Placeholder 4"/>
          <p:cNvSpPr>
            <a:spLocks noGrp="1"/>
          </p:cNvSpPr>
          <p:nvPr>
            <p:ph sz="quarter" idx="10"/>
          </p:nvPr>
        </p:nvSpPr>
        <p:spPr>
          <a:xfrm>
            <a:off x="527051" y="1595439"/>
            <a:ext cx="11051116" cy="4159720"/>
          </a:xfrm>
        </p:spPr>
        <p:txBody>
          <a:bodyPr/>
          <a:lstStyle>
            <a:lvl1pPr>
              <a:defRPr sz="2000">
                <a:solidFill>
                  <a:srgbClr val="032C50"/>
                </a:solidFill>
                <a:latin typeface="Arial"/>
                <a:cs typeface="Arial"/>
              </a:defRPr>
            </a:lvl1pPr>
            <a:lvl2pPr>
              <a:defRPr sz="1800">
                <a:solidFill>
                  <a:srgbClr val="032C50"/>
                </a:solidFill>
                <a:latin typeface="Arial"/>
                <a:cs typeface="Arial"/>
              </a:defRPr>
            </a:lvl2pPr>
            <a:lvl3pPr>
              <a:defRPr sz="1600">
                <a:solidFill>
                  <a:srgbClr val="032C50"/>
                </a:solidFill>
                <a:latin typeface="Arial"/>
                <a:cs typeface="Arial"/>
              </a:defRPr>
            </a:lvl3pPr>
            <a:lvl4pPr>
              <a:defRPr sz="1600">
                <a:solidFill>
                  <a:srgbClr val="032C50"/>
                </a:solidFill>
                <a:latin typeface="Arial"/>
                <a:cs typeface="Arial"/>
              </a:defRPr>
            </a:lvl4pPr>
            <a:lvl5pPr>
              <a:defRPr sz="1200">
                <a:solidFill>
                  <a:srgbClr val="032C50"/>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A229A320-6470-5D1E-914A-503EABCF83FD}"/>
              </a:ext>
            </a:extLst>
          </p:cNvPr>
          <p:cNvSpPr>
            <a:spLocks noGrp="1"/>
          </p:cNvSpPr>
          <p:nvPr>
            <p:ph type="ftr" sz="quarter" idx="3"/>
          </p:nvPr>
        </p:nvSpPr>
        <p:spPr>
          <a:xfrm>
            <a:off x="5310586" y="5960556"/>
            <a:ext cx="5732202" cy="365125"/>
          </a:xfrm>
          <a:prstGeom prst="rect">
            <a:avLst/>
          </a:prstGeom>
        </p:spPr>
        <p:txBody>
          <a:bodyPr/>
          <a:lstStyle>
            <a:lvl1pPr algn="r">
              <a:defRPr sz="1000">
                <a:solidFill>
                  <a:srgbClr val="16714A"/>
                </a:solidFill>
              </a:defRPr>
            </a:lvl1pPr>
          </a:lstStyle>
          <a:p>
            <a:pPr eaLnBrk="1" fontAlgn="auto" hangingPunct="1">
              <a:spcBef>
                <a:spcPts val="0"/>
              </a:spcBef>
              <a:spcAft>
                <a:spcPts val="0"/>
              </a:spcAft>
            </a:pPr>
            <a:r>
              <a:rPr lang="en-ZA" b="1" dirty="0">
                <a:latin typeface="Arial" panose="020B0604020202020204" pitchFamily="34" charset="0"/>
              </a:rPr>
              <a:t>African Network of Information Commissions</a:t>
            </a:r>
            <a:endParaRPr lang="en-ZA" dirty="0">
              <a:latin typeface="Arial" panose="020B0604020202020204" pitchFamily="34" charset="0"/>
            </a:endParaRPr>
          </a:p>
          <a:p>
            <a:pPr eaLnBrk="1" fontAlgn="auto" hangingPunct="1">
              <a:spcBef>
                <a:spcPts val="0"/>
              </a:spcBef>
              <a:spcAft>
                <a:spcPts val="0"/>
              </a:spcAft>
            </a:pPr>
            <a:endParaRPr lang="en-US" dirty="0">
              <a:solidFill>
                <a:prstClr val="black">
                  <a:tint val="75000"/>
                </a:prstClr>
              </a:solidFill>
              <a:latin typeface="Calibri"/>
              <a:ea typeface="+mn-ea"/>
            </a:endParaRPr>
          </a:p>
        </p:txBody>
      </p:sp>
    </p:spTree>
    <p:extLst>
      <p:ext uri="{BB962C8B-B14F-4D97-AF65-F5344CB8AC3E}">
        <p14:creationId xmlns:p14="http://schemas.microsoft.com/office/powerpoint/2010/main" val="399709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3340" y="78513"/>
            <a:ext cx="10972800" cy="973138"/>
          </a:xfrm>
        </p:spPr>
        <p:txBody>
          <a:bodyPr>
            <a:normAutofit/>
          </a:bodyPr>
          <a:lstStyle>
            <a:lvl1pPr algn="l">
              <a:defRPr sz="2800" b="1">
                <a:solidFill>
                  <a:srgbClr val="032C50"/>
                </a:solidFill>
                <a:latin typeface="Arial"/>
                <a:cs typeface="Arial"/>
              </a:defRPr>
            </a:lvl1pPr>
          </a:lstStyle>
          <a:p>
            <a:r>
              <a:rPr lang="en-US"/>
              <a:t>Click to edit Master title style</a:t>
            </a:r>
          </a:p>
        </p:txBody>
      </p:sp>
      <p:sp>
        <p:nvSpPr>
          <p:cNvPr id="5" name="Content Placeholder 4"/>
          <p:cNvSpPr>
            <a:spLocks noGrp="1"/>
          </p:cNvSpPr>
          <p:nvPr>
            <p:ph sz="quarter" idx="10"/>
          </p:nvPr>
        </p:nvSpPr>
        <p:spPr>
          <a:xfrm>
            <a:off x="527051" y="1595439"/>
            <a:ext cx="11051116" cy="4159720"/>
          </a:xfrm>
        </p:spPr>
        <p:txBody>
          <a:bodyPr/>
          <a:lstStyle>
            <a:lvl1pPr>
              <a:defRPr sz="2000">
                <a:solidFill>
                  <a:srgbClr val="032C50"/>
                </a:solidFill>
                <a:latin typeface="Arial"/>
                <a:cs typeface="Arial"/>
              </a:defRPr>
            </a:lvl1pPr>
            <a:lvl2pPr>
              <a:defRPr sz="1800">
                <a:solidFill>
                  <a:srgbClr val="032C50"/>
                </a:solidFill>
                <a:latin typeface="Arial"/>
                <a:cs typeface="Arial"/>
              </a:defRPr>
            </a:lvl2pPr>
            <a:lvl3pPr>
              <a:defRPr sz="1600">
                <a:solidFill>
                  <a:srgbClr val="032C50"/>
                </a:solidFill>
                <a:latin typeface="Arial"/>
                <a:cs typeface="Arial"/>
              </a:defRPr>
            </a:lvl3pPr>
            <a:lvl4pPr>
              <a:defRPr sz="1600">
                <a:solidFill>
                  <a:srgbClr val="032C50"/>
                </a:solidFill>
                <a:latin typeface="Arial"/>
                <a:cs typeface="Arial"/>
              </a:defRPr>
            </a:lvl4pPr>
            <a:lvl5pPr>
              <a:defRPr sz="1200">
                <a:solidFill>
                  <a:srgbClr val="032C50"/>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A8ADF7FE-51D6-0610-97CF-F899E24FB3B5}"/>
              </a:ext>
            </a:extLst>
          </p:cNvPr>
          <p:cNvSpPr>
            <a:spLocks noGrp="1"/>
          </p:cNvSpPr>
          <p:nvPr>
            <p:ph type="ftr" sz="quarter" idx="3"/>
          </p:nvPr>
        </p:nvSpPr>
        <p:spPr>
          <a:xfrm>
            <a:off x="5310586" y="5960556"/>
            <a:ext cx="5732202" cy="365125"/>
          </a:xfrm>
          <a:prstGeom prst="rect">
            <a:avLst/>
          </a:prstGeom>
        </p:spPr>
        <p:txBody>
          <a:bodyPr/>
          <a:lstStyle>
            <a:lvl1pPr algn="r">
              <a:defRPr sz="1000">
                <a:solidFill>
                  <a:srgbClr val="16714A"/>
                </a:solidFill>
              </a:defRPr>
            </a:lvl1pPr>
          </a:lstStyle>
          <a:p>
            <a:pPr eaLnBrk="1" fontAlgn="auto" hangingPunct="1">
              <a:spcBef>
                <a:spcPts val="0"/>
              </a:spcBef>
              <a:spcAft>
                <a:spcPts val="0"/>
              </a:spcAft>
            </a:pPr>
            <a:r>
              <a:rPr lang="en-ZA" b="1" dirty="0">
                <a:latin typeface="Arial" panose="020B0604020202020204" pitchFamily="34" charset="0"/>
              </a:rPr>
              <a:t>African Network of Information Commissions</a:t>
            </a:r>
            <a:endParaRPr lang="en-ZA" dirty="0">
              <a:latin typeface="Arial" panose="020B0604020202020204" pitchFamily="34" charset="0"/>
            </a:endParaRPr>
          </a:p>
          <a:p>
            <a:pPr eaLnBrk="1" fontAlgn="auto" hangingPunct="1">
              <a:spcBef>
                <a:spcPts val="0"/>
              </a:spcBef>
              <a:spcAft>
                <a:spcPts val="0"/>
              </a:spcAft>
            </a:pPr>
            <a:endParaRPr lang="en-US" dirty="0">
              <a:solidFill>
                <a:prstClr val="black">
                  <a:tint val="75000"/>
                </a:prstClr>
              </a:solidFill>
              <a:latin typeface="Calibri"/>
              <a:ea typeface="+mn-ea"/>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3340" y="78513"/>
            <a:ext cx="10972800" cy="973138"/>
          </a:xfrm>
        </p:spPr>
        <p:txBody>
          <a:bodyPr>
            <a:normAutofit/>
          </a:bodyPr>
          <a:lstStyle>
            <a:lvl1pPr algn="l">
              <a:defRPr sz="2800" b="1">
                <a:solidFill>
                  <a:srgbClr val="032C50"/>
                </a:solidFill>
                <a:latin typeface="Arial"/>
                <a:cs typeface="Arial"/>
              </a:defRPr>
            </a:lvl1pPr>
          </a:lstStyle>
          <a:p>
            <a:r>
              <a:rPr lang="en-US"/>
              <a:t>Click to edit Master title style</a:t>
            </a:r>
          </a:p>
        </p:txBody>
      </p:sp>
      <p:sp>
        <p:nvSpPr>
          <p:cNvPr id="5" name="Content Placeholder 4"/>
          <p:cNvSpPr>
            <a:spLocks noGrp="1"/>
          </p:cNvSpPr>
          <p:nvPr>
            <p:ph sz="quarter" idx="10"/>
          </p:nvPr>
        </p:nvSpPr>
        <p:spPr>
          <a:xfrm>
            <a:off x="527051" y="1595439"/>
            <a:ext cx="11051116" cy="4159720"/>
          </a:xfrm>
        </p:spPr>
        <p:txBody>
          <a:bodyPr/>
          <a:lstStyle>
            <a:lvl1pPr>
              <a:defRPr sz="2000">
                <a:solidFill>
                  <a:srgbClr val="032C50"/>
                </a:solidFill>
                <a:latin typeface="Arial"/>
                <a:cs typeface="Arial"/>
              </a:defRPr>
            </a:lvl1pPr>
            <a:lvl2pPr>
              <a:defRPr sz="1800">
                <a:solidFill>
                  <a:srgbClr val="032C50"/>
                </a:solidFill>
                <a:latin typeface="Arial"/>
                <a:cs typeface="Arial"/>
              </a:defRPr>
            </a:lvl2pPr>
            <a:lvl3pPr>
              <a:defRPr sz="1600">
                <a:solidFill>
                  <a:srgbClr val="032C50"/>
                </a:solidFill>
                <a:latin typeface="Arial"/>
                <a:cs typeface="Arial"/>
              </a:defRPr>
            </a:lvl3pPr>
            <a:lvl4pPr>
              <a:defRPr sz="1600">
                <a:solidFill>
                  <a:srgbClr val="032C50"/>
                </a:solidFill>
                <a:latin typeface="Arial"/>
                <a:cs typeface="Arial"/>
              </a:defRPr>
            </a:lvl4pPr>
            <a:lvl5pPr>
              <a:defRPr sz="1200">
                <a:solidFill>
                  <a:srgbClr val="032C50"/>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1829389F-39B7-5DCA-9B90-60140B46BB6C}"/>
              </a:ext>
            </a:extLst>
          </p:cNvPr>
          <p:cNvSpPr>
            <a:spLocks noGrp="1"/>
          </p:cNvSpPr>
          <p:nvPr>
            <p:ph type="ftr" sz="quarter" idx="3"/>
          </p:nvPr>
        </p:nvSpPr>
        <p:spPr>
          <a:xfrm>
            <a:off x="5310586" y="5960556"/>
            <a:ext cx="5732202" cy="365125"/>
          </a:xfrm>
          <a:prstGeom prst="rect">
            <a:avLst/>
          </a:prstGeom>
        </p:spPr>
        <p:txBody>
          <a:bodyPr/>
          <a:lstStyle>
            <a:lvl1pPr algn="r">
              <a:defRPr sz="1000">
                <a:solidFill>
                  <a:srgbClr val="16714A"/>
                </a:solidFill>
              </a:defRPr>
            </a:lvl1pPr>
          </a:lstStyle>
          <a:p>
            <a:pPr eaLnBrk="1" fontAlgn="auto" hangingPunct="1">
              <a:spcBef>
                <a:spcPts val="0"/>
              </a:spcBef>
              <a:spcAft>
                <a:spcPts val="0"/>
              </a:spcAft>
            </a:pPr>
            <a:r>
              <a:rPr lang="en-ZA" b="1" dirty="0">
                <a:latin typeface="Arial" panose="020B0604020202020204" pitchFamily="34" charset="0"/>
              </a:rPr>
              <a:t>African Network of Information Commissions</a:t>
            </a:r>
            <a:endParaRPr lang="en-ZA" dirty="0">
              <a:latin typeface="Arial" panose="020B0604020202020204" pitchFamily="34" charset="0"/>
            </a:endParaRPr>
          </a:p>
          <a:p>
            <a:pPr eaLnBrk="1" fontAlgn="auto" hangingPunct="1">
              <a:spcBef>
                <a:spcPts val="0"/>
              </a:spcBef>
              <a:spcAft>
                <a:spcPts val="0"/>
              </a:spcAft>
            </a:pPr>
            <a:endParaRPr lang="en-US" dirty="0">
              <a:solidFill>
                <a:prstClr val="black">
                  <a:tint val="75000"/>
                </a:prstClr>
              </a:solidFill>
              <a:latin typeface="Calibri"/>
              <a:ea typeface="+mn-ea"/>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347FF-793C-4648-ADD1-B0E78AA8F7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00445-9B46-44CE-8125-7E66BB26A51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057DA9-C69B-4548-91E2-0AD6AB6FCE09}"/>
              </a:ext>
            </a:extLst>
          </p:cNvPr>
          <p:cNvSpPr>
            <a:spLocks noGrp="1"/>
          </p:cNvSpPr>
          <p:nvPr>
            <p:ph type="dt" sz="half" idx="10"/>
          </p:nvPr>
        </p:nvSpPr>
        <p:spPr/>
        <p:txBody>
          <a:bodyPr/>
          <a:lstStyle/>
          <a:p>
            <a:fld id="{79B056A5-FF34-4AFA-A012-B36EF2D9FA9D}" type="datetimeFigureOut">
              <a:rPr lang="en-US" smtClean="0"/>
              <a:t>9/30/2026</a:t>
            </a:fld>
            <a:endParaRPr lang="en-US" dirty="0"/>
          </a:p>
        </p:txBody>
      </p:sp>
      <p:sp>
        <p:nvSpPr>
          <p:cNvPr id="6" name="Slide Number Placeholder 5">
            <a:extLst>
              <a:ext uri="{FF2B5EF4-FFF2-40B4-BE49-F238E27FC236}">
                <a16:creationId xmlns:a16="http://schemas.microsoft.com/office/drawing/2014/main" id="{0D272D23-EDB4-45A2-85FD-5770BB964EF6}"/>
              </a:ext>
            </a:extLst>
          </p:cNvPr>
          <p:cNvSpPr>
            <a:spLocks noGrp="1"/>
          </p:cNvSpPr>
          <p:nvPr>
            <p:ph type="sldNum" sz="quarter" idx="12"/>
          </p:nvPr>
        </p:nvSpPr>
        <p:spPr/>
        <p:txBody>
          <a:bodyPr/>
          <a:lstStyle/>
          <a:p>
            <a:fld id="{3CECD501-C6DD-4996-9090-6604C510E55C}" type="slidenum">
              <a:rPr lang="en-US" smtClean="0"/>
              <a:t>‹#›</a:t>
            </a:fld>
            <a:endParaRPr lang="en-US"/>
          </a:p>
        </p:txBody>
      </p:sp>
      <p:sp>
        <p:nvSpPr>
          <p:cNvPr id="7" name="Footer Placeholder 2">
            <a:extLst>
              <a:ext uri="{FF2B5EF4-FFF2-40B4-BE49-F238E27FC236}">
                <a16:creationId xmlns:a16="http://schemas.microsoft.com/office/drawing/2014/main" id="{AEE43440-2B2C-2F8C-B7C2-1804694AF659}"/>
              </a:ext>
            </a:extLst>
          </p:cNvPr>
          <p:cNvSpPr>
            <a:spLocks noGrp="1"/>
          </p:cNvSpPr>
          <p:nvPr>
            <p:ph type="ftr" sz="quarter" idx="3"/>
          </p:nvPr>
        </p:nvSpPr>
        <p:spPr>
          <a:xfrm>
            <a:off x="5310586" y="5960556"/>
            <a:ext cx="5732202" cy="365125"/>
          </a:xfrm>
          <a:prstGeom prst="rect">
            <a:avLst/>
          </a:prstGeom>
        </p:spPr>
        <p:txBody>
          <a:bodyPr/>
          <a:lstStyle>
            <a:lvl1pPr algn="r">
              <a:defRPr sz="1000">
                <a:solidFill>
                  <a:srgbClr val="16714A"/>
                </a:solidFill>
              </a:defRPr>
            </a:lvl1pPr>
          </a:lstStyle>
          <a:p>
            <a:pPr eaLnBrk="1" fontAlgn="auto" hangingPunct="1">
              <a:spcBef>
                <a:spcPts val="0"/>
              </a:spcBef>
              <a:spcAft>
                <a:spcPts val="0"/>
              </a:spcAft>
            </a:pPr>
            <a:r>
              <a:rPr lang="en-ZA" b="1" dirty="0">
                <a:latin typeface="Arial" panose="020B0604020202020204" pitchFamily="34" charset="0"/>
              </a:rPr>
              <a:t>African Network of Information Commissions</a:t>
            </a:r>
            <a:endParaRPr lang="en-ZA" dirty="0">
              <a:latin typeface="Arial" panose="020B0604020202020204" pitchFamily="34" charset="0"/>
            </a:endParaRPr>
          </a:p>
          <a:p>
            <a:pPr eaLnBrk="1" fontAlgn="auto" hangingPunct="1">
              <a:spcBef>
                <a:spcPts val="0"/>
              </a:spcBef>
              <a:spcAft>
                <a:spcPts val="0"/>
              </a:spcAft>
            </a:pPr>
            <a:endParaRPr lang="en-US" dirty="0">
              <a:solidFill>
                <a:prstClr val="black">
                  <a:tint val="75000"/>
                </a:prstClr>
              </a:solidFill>
              <a:latin typeface="Calibri"/>
              <a:ea typeface="+mn-ea"/>
            </a:endParaRPr>
          </a:p>
        </p:txBody>
      </p:sp>
    </p:spTree>
    <p:extLst>
      <p:ext uri="{BB962C8B-B14F-4D97-AF65-F5344CB8AC3E}">
        <p14:creationId xmlns:p14="http://schemas.microsoft.com/office/powerpoint/2010/main" val="732094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Footer Placeholder 2">
            <a:extLst>
              <a:ext uri="{FF2B5EF4-FFF2-40B4-BE49-F238E27FC236}">
                <a16:creationId xmlns:a16="http://schemas.microsoft.com/office/drawing/2014/main" id="{8F597D1E-21F5-E6CE-FF59-C96F435BA589}"/>
              </a:ext>
            </a:extLst>
          </p:cNvPr>
          <p:cNvSpPr>
            <a:spLocks noGrp="1"/>
          </p:cNvSpPr>
          <p:nvPr>
            <p:ph type="ftr" sz="quarter" idx="3"/>
          </p:nvPr>
        </p:nvSpPr>
        <p:spPr>
          <a:xfrm>
            <a:off x="5310586" y="5960556"/>
            <a:ext cx="5732202" cy="365125"/>
          </a:xfrm>
          <a:prstGeom prst="rect">
            <a:avLst/>
          </a:prstGeom>
        </p:spPr>
        <p:txBody>
          <a:bodyPr/>
          <a:lstStyle>
            <a:lvl1pPr algn="r">
              <a:defRPr sz="1000">
                <a:solidFill>
                  <a:srgbClr val="16714A"/>
                </a:solidFill>
              </a:defRPr>
            </a:lvl1pPr>
          </a:lstStyle>
          <a:p>
            <a:pPr eaLnBrk="1" fontAlgn="auto" hangingPunct="1">
              <a:spcBef>
                <a:spcPts val="0"/>
              </a:spcBef>
              <a:spcAft>
                <a:spcPts val="0"/>
              </a:spcAft>
            </a:pPr>
            <a:r>
              <a:rPr lang="en-ZA" b="1" dirty="0">
                <a:latin typeface="Arial" panose="020B0604020202020204" pitchFamily="34" charset="0"/>
              </a:rPr>
              <a:t>African Network of Information Commissions</a:t>
            </a:r>
            <a:endParaRPr lang="en-ZA" dirty="0">
              <a:latin typeface="Arial" panose="020B0604020202020204" pitchFamily="34" charset="0"/>
            </a:endParaRPr>
          </a:p>
          <a:p>
            <a:pPr eaLnBrk="1" fontAlgn="auto" hangingPunct="1">
              <a:spcBef>
                <a:spcPts val="0"/>
              </a:spcBef>
              <a:spcAft>
                <a:spcPts val="0"/>
              </a:spcAft>
            </a:pPr>
            <a:endParaRPr lang="en-US" dirty="0">
              <a:solidFill>
                <a:prstClr val="black">
                  <a:tint val="75000"/>
                </a:prstClr>
              </a:solidFill>
              <a:latin typeface="Calibri"/>
              <a:ea typeface="+mn-ea"/>
            </a:endParaRPr>
          </a:p>
        </p:txBody>
      </p:sp>
    </p:spTree>
    <p:extLst>
      <p:ext uri="{BB962C8B-B14F-4D97-AF65-F5344CB8AC3E}">
        <p14:creationId xmlns:p14="http://schemas.microsoft.com/office/powerpoint/2010/main" val="19852858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7051" y="125204"/>
            <a:ext cx="10972800" cy="972460"/>
          </a:xfrm>
        </p:spPr>
        <p:txBody>
          <a:bodyPr>
            <a:normAutofit/>
          </a:bodyPr>
          <a:lstStyle>
            <a:lvl1pPr algn="l">
              <a:defRPr sz="2800" b="1">
                <a:solidFill>
                  <a:srgbClr val="032C50"/>
                </a:solidFill>
                <a:latin typeface="Arial"/>
                <a:cs typeface="Arial"/>
              </a:defRPr>
            </a:lvl1pPr>
          </a:lstStyle>
          <a:p>
            <a:r>
              <a:rPr lang="en-US"/>
              <a:t>Click to edit Master title style</a:t>
            </a:r>
          </a:p>
        </p:txBody>
      </p:sp>
      <p:sp>
        <p:nvSpPr>
          <p:cNvPr id="5" name="Content Placeholder 4"/>
          <p:cNvSpPr>
            <a:spLocks noGrp="1"/>
          </p:cNvSpPr>
          <p:nvPr>
            <p:ph sz="quarter" idx="10"/>
          </p:nvPr>
        </p:nvSpPr>
        <p:spPr>
          <a:xfrm>
            <a:off x="527051" y="1595439"/>
            <a:ext cx="11051116" cy="4159720"/>
          </a:xfrm>
        </p:spPr>
        <p:txBody>
          <a:bodyPr/>
          <a:lstStyle>
            <a:lvl1pPr>
              <a:defRPr sz="2000">
                <a:solidFill>
                  <a:srgbClr val="032C50"/>
                </a:solidFill>
                <a:latin typeface="Arial"/>
                <a:cs typeface="Arial"/>
              </a:defRPr>
            </a:lvl1pPr>
            <a:lvl2pPr>
              <a:defRPr sz="1800">
                <a:solidFill>
                  <a:srgbClr val="032C50"/>
                </a:solidFill>
                <a:latin typeface="Arial"/>
                <a:cs typeface="Arial"/>
              </a:defRPr>
            </a:lvl2pPr>
            <a:lvl3pPr>
              <a:defRPr sz="1600">
                <a:solidFill>
                  <a:srgbClr val="032C50"/>
                </a:solidFill>
                <a:latin typeface="Arial"/>
                <a:cs typeface="Arial"/>
              </a:defRPr>
            </a:lvl3pPr>
            <a:lvl4pPr>
              <a:defRPr sz="1600">
                <a:solidFill>
                  <a:srgbClr val="032C50"/>
                </a:solidFill>
                <a:latin typeface="Arial"/>
                <a:cs typeface="Arial"/>
              </a:defRPr>
            </a:lvl4pPr>
            <a:lvl5pPr>
              <a:defRPr sz="1200">
                <a:solidFill>
                  <a:srgbClr val="032C50"/>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4D045D5B-5F12-BFA8-E3DB-B5F90E34C1FD}"/>
              </a:ext>
            </a:extLst>
          </p:cNvPr>
          <p:cNvSpPr>
            <a:spLocks noGrp="1"/>
          </p:cNvSpPr>
          <p:nvPr>
            <p:ph type="ftr" sz="quarter" idx="3"/>
          </p:nvPr>
        </p:nvSpPr>
        <p:spPr>
          <a:xfrm>
            <a:off x="5310586" y="5960556"/>
            <a:ext cx="5732202" cy="365125"/>
          </a:xfrm>
          <a:prstGeom prst="rect">
            <a:avLst/>
          </a:prstGeom>
        </p:spPr>
        <p:txBody>
          <a:bodyPr/>
          <a:lstStyle>
            <a:lvl1pPr algn="r">
              <a:defRPr sz="1000">
                <a:solidFill>
                  <a:srgbClr val="16714A"/>
                </a:solidFill>
              </a:defRPr>
            </a:lvl1pPr>
          </a:lstStyle>
          <a:p>
            <a:pPr eaLnBrk="1" fontAlgn="auto" hangingPunct="1">
              <a:spcBef>
                <a:spcPts val="0"/>
              </a:spcBef>
              <a:spcAft>
                <a:spcPts val="0"/>
              </a:spcAft>
            </a:pPr>
            <a:r>
              <a:rPr lang="en-ZA" b="1" dirty="0">
                <a:latin typeface="Arial" panose="020B0604020202020204" pitchFamily="34" charset="0"/>
              </a:rPr>
              <a:t>African Network of Information Commissions</a:t>
            </a:r>
            <a:endParaRPr lang="en-ZA" dirty="0">
              <a:latin typeface="Arial" panose="020B0604020202020204" pitchFamily="34" charset="0"/>
            </a:endParaRPr>
          </a:p>
          <a:p>
            <a:pPr eaLnBrk="1" fontAlgn="auto" hangingPunct="1">
              <a:spcBef>
                <a:spcPts val="0"/>
              </a:spcBef>
              <a:spcAft>
                <a:spcPts val="0"/>
              </a:spcAft>
            </a:pPr>
            <a:endParaRPr lang="en-US" dirty="0">
              <a:solidFill>
                <a:prstClr val="black">
                  <a:tint val="75000"/>
                </a:prstClr>
              </a:solidFill>
              <a:latin typeface="Calibri"/>
              <a:ea typeface="+mn-ea"/>
            </a:endParaRPr>
          </a:p>
        </p:txBody>
      </p:sp>
    </p:spTree>
    <p:extLst>
      <p:ext uri="{BB962C8B-B14F-4D97-AF65-F5344CB8AC3E}">
        <p14:creationId xmlns:p14="http://schemas.microsoft.com/office/powerpoint/2010/main" val="2229621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sp>
        <p:nvSpPr>
          <p:cNvPr id="2" name="Footer Placeholder 2">
            <a:extLst>
              <a:ext uri="{FF2B5EF4-FFF2-40B4-BE49-F238E27FC236}">
                <a16:creationId xmlns:a16="http://schemas.microsoft.com/office/drawing/2014/main" id="{FB9C853A-177B-3EF0-3856-BDCF9571B516}"/>
              </a:ext>
            </a:extLst>
          </p:cNvPr>
          <p:cNvSpPr>
            <a:spLocks noGrp="1"/>
          </p:cNvSpPr>
          <p:nvPr>
            <p:ph type="ftr" sz="quarter" idx="3"/>
          </p:nvPr>
        </p:nvSpPr>
        <p:spPr>
          <a:xfrm>
            <a:off x="5310586" y="5960556"/>
            <a:ext cx="5732202" cy="365125"/>
          </a:xfrm>
          <a:prstGeom prst="rect">
            <a:avLst/>
          </a:prstGeom>
        </p:spPr>
        <p:txBody>
          <a:bodyPr/>
          <a:lstStyle>
            <a:lvl1pPr algn="r">
              <a:defRPr sz="1000">
                <a:solidFill>
                  <a:srgbClr val="16714A"/>
                </a:solidFill>
              </a:defRPr>
            </a:lvl1pPr>
          </a:lstStyle>
          <a:p>
            <a:pPr eaLnBrk="1" fontAlgn="auto" hangingPunct="1">
              <a:spcBef>
                <a:spcPts val="0"/>
              </a:spcBef>
              <a:spcAft>
                <a:spcPts val="0"/>
              </a:spcAft>
            </a:pPr>
            <a:r>
              <a:rPr lang="en-ZA" b="1" dirty="0">
                <a:latin typeface="Arial" panose="020B0604020202020204" pitchFamily="34" charset="0"/>
              </a:rPr>
              <a:t>African Network of Information Commissions</a:t>
            </a:r>
            <a:endParaRPr lang="en-ZA" dirty="0">
              <a:latin typeface="Arial" panose="020B0604020202020204" pitchFamily="34" charset="0"/>
            </a:endParaRPr>
          </a:p>
          <a:p>
            <a:pPr eaLnBrk="1" fontAlgn="auto" hangingPunct="1">
              <a:spcBef>
                <a:spcPts val="0"/>
              </a:spcBef>
              <a:spcAft>
                <a:spcPts val="0"/>
              </a:spcAft>
            </a:pPr>
            <a:endParaRPr lang="en-US" dirty="0">
              <a:solidFill>
                <a:prstClr val="black">
                  <a:tint val="75000"/>
                </a:prstClr>
              </a:solidFill>
              <a:latin typeface="Calibri"/>
              <a:ea typeface="+mn-ea"/>
            </a:endParaRPr>
          </a:p>
        </p:txBody>
      </p:sp>
    </p:spTree>
    <p:extLst>
      <p:ext uri="{BB962C8B-B14F-4D97-AF65-F5344CB8AC3E}">
        <p14:creationId xmlns:p14="http://schemas.microsoft.com/office/powerpoint/2010/main" val="32290218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094276"/>
            <a:ext cx="10972800" cy="1143000"/>
          </a:xfrm>
        </p:spPr>
        <p:txBody>
          <a:bodyPr>
            <a:normAutofit/>
          </a:bodyPr>
          <a:lstStyle>
            <a:lvl1pPr algn="r">
              <a:defRPr sz="2800" b="1">
                <a:solidFill>
                  <a:srgbClr val="032C50"/>
                </a:solidFill>
                <a:latin typeface="Arial"/>
                <a:cs typeface="Arial"/>
              </a:defRPr>
            </a:lvl1pPr>
          </a:lstStyle>
          <a:p>
            <a:r>
              <a:rPr lang="en-US"/>
              <a:t>Click to edit Master title style</a:t>
            </a:r>
          </a:p>
        </p:txBody>
      </p:sp>
    </p:spTree>
    <p:extLst>
      <p:ext uri="{BB962C8B-B14F-4D97-AF65-F5344CB8AC3E}">
        <p14:creationId xmlns:p14="http://schemas.microsoft.com/office/powerpoint/2010/main" val="3997090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7051" y="125204"/>
            <a:ext cx="10972800" cy="972460"/>
          </a:xfrm>
        </p:spPr>
        <p:txBody>
          <a:bodyPr>
            <a:normAutofit/>
          </a:bodyPr>
          <a:lstStyle>
            <a:lvl1pPr algn="l">
              <a:defRPr sz="2800" b="1">
                <a:solidFill>
                  <a:srgbClr val="032C50"/>
                </a:solidFill>
                <a:latin typeface="Arial"/>
                <a:cs typeface="Arial"/>
              </a:defRPr>
            </a:lvl1pPr>
          </a:lstStyle>
          <a:p>
            <a:r>
              <a:rPr lang="en-US" dirty="0"/>
              <a:t>Click to edit Master title style</a:t>
            </a:r>
          </a:p>
        </p:txBody>
      </p:sp>
      <p:sp>
        <p:nvSpPr>
          <p:cNvPr id="5" name="Content Placeholder 4"/>
          <p:cNvSpPr>
            <a:spLocks noGrp="1"/>
          </p:cNvSpPr>
          <p:nvPr>
            <p:ph sz="quarter" idx="10"/>
          </p:nvPr>
        </p:nvSpPr>
        <p:spPr>
          <a:xfrm>
            <a:off x="527051" y="1595439"/>
            <a:ext cx="11051116" cy="4159720"/>
          </a:xfrm>
        </p:spPr>
        <p:txBody>
          <a:bodyPr/>
          <a:lstStyle>
            <a:lvl1pPr>
              <a:defRPr sz="2000">
                <a:solidFill>
                  <a:srgbClr val="032C50"/>
                </a:solidFill>
                <a:latin typeface="Arial"/>
                <a:cs typeface="Arial"/>
              </a:defRPr>
            </a:lvl1pPr>
            <a:lvl2pPr>
              <a:defRPr sz="1800">
                <a:solidFill>
                  <a:srgbClr val="032C50"/>
                </a:solidFill>
                <a:latin typeface="Arial"/>
                <a:cs typeface="Arial"/>
              </a:defRPr>
            </a:lvl2pPr>
            <a:lvl3pPr>
              <a:defRPr sz="1600">
                <a:solidFill>
                  <a:srgbClr val="032C50"/>
                </a:solidFill>
                <a:latin typeface="Arial"/>
                <a:cs typeface="Arial"/>
              </a:defRPr>
            </a:lvl3pPr>
            <a:lvl4pPr>
              <a:defRPr sz="1600">
                <a:solidFill>
                  <a:srgbClr val="032C50"/>
                </a:solidFill>
                <a:latin typeface="Arial"/>
                <a:cs typeface="Arial"/>
              </a:defRPr>
            </a:lvl4pPr>
            <a:lvl5pPr>
              <a:defRPr sz="1200">
                <a:solidFill>
                  <a:srgbClr val="032C50"/>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69D85424-2F08-85F6-8618-1616A6611EA1}"/>
              </a:ext>
            </a:extLst>
          </p:cNvPr>
          <p:cNvSpPr>
            <a:spLocks noGrp="1"/>
          </p:cNvSpPr>
          <p:nvPr>
            <p:ph type="ftr" sz="quarter" idx="3"/>
          </p:nvPr>
        </p:nvSpPr>
        <p:spPr>
          <a:xfrm>
            <a:off x="5310586" y="5960556"/>
            <a:ext cx="5732202" cy="365125"/>
          </a:xfrm>
          <a:prstGeom prst="rect">
            <a:avLst/>
          </a:prstGeom>
        </p:spPr>
        <p:txBody>
          <a:bodyPr/>
          <a:lstStyle>
            <a:lvl1pPr algn="r">
              <a:defRPr sz="1000">
                <a:solidFill>
                  <a:srgbClr val="16714A"/>
                </a:solidFill>
              </a:defRPr>
            </a:lvl1pPr>
          </a:lstStyle>
          <a:p>
            <a:pPr eaLnBrk="1" fontAlgn="auto" hangingPunct="1">
              <a:spcBef>
                <a:spcPts val="0"/>
              </a:spcBef>
              <a:spcAft>
                <a:spcPts val="0"/>
              </a:spcAft>
            </a:pPr>
            <a:r>
              <a:rPr lang="en-ZA" b="1" dirty="0">
                <a:latin typeface="Arial" panose="020B0604020202020204" pitchFamily="34" charset="0"/>
              </a:rPr>
              <a:t>African Network of Information Commissions</a:t>
            </a:r>
            <a:endParaRPr lang="en-ZA" dirty="0">
              <a:latin typeface="Arial" panose="020B0604020202020204" pitchFamily="34" charset="0"/>
            </a:endParaRPr>
          </a:p>
          <a:p>
            <a:pPr eaLnBrk="1" fontAlgn="auto" hangingPunct="1">
              <a:spcBef>
                <a:spcPts val="0"/>
              </a:spcBef>
              <a:spcAft>
                <a:spcPts val="0"/>
              </a:spcAft>
            </a:pPr>
            <a:endParaRPr lang="en-US" dirty="0">
              <a:solidFill>
                <a:prstClr val="black">
                  <a:tint val="75000"/>
                </a:prstClr>
              </a:solidFill>
              <a:latin typeface="Calibri"/>
              <a:ea typeface="+mn-ea"/>
            </a:endParaRPr>
          </a:p>
        </p:txBody>
      </p:sp>
    </p:spTree>
    <p:extLst>
      <p:ext uri="{BB962C8B-B14F-4D97-AF65-F5344CB8AC3E}">
        <p14:creationId xmlns:p14="http://schemas.microsoft.com/office/powerpoint/2010/main" val="35991942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7051" y="125204"/>
            <a:ext cx="10972800" cy="972460"/>
          </a:xfrm>
        </p:spPr>
        <p:txBody>
          <a:bodyPr>
            <a:normAutofit/>
          </a:bodyPr>
          <a:lstStyle>
            <a:lvl1pPr algn="l">
              <a:defRPr sz="2800" b="1">
                <a:solidFill>
                  <a:srgbClr val="032C50"/>
                </a:solidFill>
                <a:latin typeface="Arial"/>
                <a:cs typeface="Arial"/>
              </a:defRPr>
            </a:lvl1pPr>
          </a:lstStyle>
          <a:p>
            <a:r>
              <a:rPr lang="en-US"/>
              <a:t>Click to edit Master title style</a:t>
            </a:r>
          </a:p>
        </p:txBody>
      </p:sp>
      <p:sp>
        <p:nvSpPr>
          <p:cNvPr id="5" name="Content Placeholder 4"/>
          <p:cNvSpPr>
            <a:spLocks noGrp="1"/>
          </p:cNvSpPr>
          <p:nvPr>
            <p:ph sz="quarter" idx="10"/>
          </p:nvPr>
        </p:nvSpPr>
        <p:spPr>
          <a:xfrm>
            <a:off x="527051" y="1595439"/>
            <a:ext cx="11051116" cy="4159720"/>
          </a:xfrm>
        </p:spPr>
        <p:txBody>
          <a:bodyPr/>
          <a:lstStyle>
            <a:lvl1pPr>
              <a:defRPr sz="2000">
                <a:solidFill>
                  <a:srgbClr val="032C50"/>
                </a:solidFill>
                <a:latin typeface="Arial"/>
                <a:cs typeface="Arial"/>
              </a:defRPr>
            </a:lvl1pPr>
            <a:lvl2pPr>
              <a:defRPr sz="1800">
                <a:solidFill>
                  <a:srgbClr val="032C50"/>
                </a:solidFill>
                <a:latin typeface="Arial"/>
                <a:cs typeface="Arial"/>
              </a:defRPr>
            </a:lvl2pPr>
            <a:lvl3pPr>
              <a:defRPr sz="1600">
                <a:solidFill>
                  <a:srgbClr val="032C50"/>
                </a:solidFill>
                <a:latin typeface="Arial"/>
                <a:cs typeface="Arial"/>
              </a:defRPr>
            </a:lvl3pPr>
            <a:lvl4pPr>
              <a:defRPr sz="1600">
                <a:solidFill>
                  <a:srgbClr val="032C50"/>
                </a:solidFill>
                <a:latin typeface="Arial"/>
                <a:cs typeface="Arial"/>
              </a:defRPr>
            </a:lvl4pPr>
            <a:lvl5pPr>
              <a:defRPr sz="1200">
                <a:solidFill>
                  <a:srgbClr val="032C50"/>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0A3D650B-FA12-5539-2EC2-064C865F810B}"/>
              </a:ext>
            </a:extLst>
          </p:cNvPr>
          <p:cNvSpPr>
            <a:spLocks noGrp="1"/>
          </p:cNvSpPr>
          <p:nvPr>
            <p:ph type="ftr" sz="quarter" idx="3"/>
          </p:nvPr>
        </p:nvSpPr>
        <p:spPr>
          <a:xfrm>
            <a:off x="5310586" y="5960556"/>
            <a:ext cx="5732202" cy="365125"/>
          </a:xfrm>
          <a:prstGeom prst="rect">
            <a:avLst/>
          </a:prstGeom>
        </p:spPr>
        <p:txBody>
          <a:bodyPr/>
          <a:lstStyle>
            <a:lvl1pPr algn="r">
              <a:defRPr sz="1000">
                <a:solidFill>
                  <a:srgbClr val="16714A"/>
                </a:solidFill>
              </a:defRPr>
            </a:lvl1pPr>
          </a:lstStyle>
          <a:p>
            <a:pPr eaLnBrk="1" fontAlgn="auto" hangingPunct="1">
              <a:spcBef>
                <a:spcPts val="0"/>
              </a:spcBef>
              <a:spcAft>
                <a:spcPts val="0"/>
              </a:spcAft>
            </a:pPr>
            <a:r>
              <a:rPr lang="en-ZA" b="1" dirty="0">
                <a:latin typeface="Arial" panose="020B0604020202020204" pitchFamily="34" charset="0"/>
              </a:rPr>
              <a:t>African Network of Information Commissions</a:t>
            </a:r>
            <a:endParaRPr lang="en-ZA" dirty="0">
              <a:latin typeface="Arial" panose="020B0604020202020204" pitchFamily="34" charset="0"/>
            </a:endParaRPr>
          </a:p>
          <a:p>
            <a:pPr eaLnBrk="1" fontAlgn="auto" hangingPunct="1">
              <a:spcBef>
                <a:spcPts val="0"/>
              </a:spcBef>
              <a:spcAft>
                <a:spcPts val="0"/>
              </a:spcAft>
            </a:pPr>
            <a:endParaRPr lang="en-US" dirty="0">
              <a:solidFill>
                <a:prstClr val="black">
                  <a:tint val="75000"/>
                </a:prstClr>
              </a:solidFill>
              <a:latin typeface="Calibri"/>
              <a:ea typeface="+mn-ea"/>
            </a:endParaRPr>
          </a:p>
        </p:txBody>
      </p:sp>
    </p:spTree>
    <p:extLst>
      <p:ext uri="{BB962C8B-B14F-4D97-AF65-F5344CB8AC3E}">
        <p14:creationId xmlns:p14="http://schemas.microsoft.com/office/powerpoint/2010/main" val="4202970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7051" y="125204"/>
            <a:ext cx="10972800" cy="972460"/>
          </a:xfrm>
        </p:spPr>
        <p:txBody>
          <a:bodyPr>
            <a:normAutofit/>
          </a:bodyPr>
          <a:lstStyle>
            <a:lvl1pPr algn="l">
              <a:defRPr sz="2800" b="1">
                <a:solidFill>
                  <a:srgbClr val="032C50"/>
                </a:solidFill>
                <a:latin typeface="Arial"/>
                <a:cs typeface="Arial"/>
              </a:defRPr>
            </a:lvl1pPr>
          </a:lstStyle>
          <a:p>
            <a:r>
              <a:rPr lang="en-US"/>
              <a:t>Click to edit Master title style</a:t>
            </a:r>
          </a:p>
        </p:txBody>
      </p:sp>
      <p:sp>
        <p:nvSpPr>
          <p:cNvPr id="5" name="Content Placeholder 4"/>
          <p:cNvSpPr>
            <a:spLocks noGrp="1"/>
          </p:cNvSpPr>
          <p:nvPr>
            <p:ph sz="quarter" idx="10"/>
          </p:nvPr>
        </p:nvSpPr>
        <p:spPr>
          <a:xfrm>
            <a:off x="527051" y="1595439"/>
            <a:ext cx="11051116" cy="4159720"/>
          </a:xfrm>
        </p:spPr>
        <p:txBody>
          <a:bodyPr/>
          <a:lstStyle>
            <a:lvl1pPr>
              <a:defRPr sz="2000">
                <a:solidFill>
                  <a:srgbClr val="032C50"/>
                </a:solidFill>
                <a:latin typeface="Arial"/>
                <a:cs typeface="Arial"/>
              </a:defRPr>
            </a:lvl1pPr>
            <a:lvl2pPr>
              <a:defRPr sz="1800">
                <a:solidFill>
                  <a:srgbClr val="032C50"/>
                </a:solidFill>
                <a:latin typeface="Arial"/>
                <a:cs typeface="Arial"/>
              </a:defRPr>
            </a:lvl2pPr>
            <a:lvl3pPr>
              <a:defRPr sz="1600">
                <a:solidFill>
                  <a:srgbClr val="032C50"/>
                </a:solidFill>
                <a:latin typeface="Arial"/>
                <a:cs typeface="Arial"/>
              </a:defRPr>
            </a:lvl3pPr>
            <a:lvl4pPr>
              <a:defRPr sz="1600">
                <a:solidFill>
                  <a:srgbClr val="032C50"/>
                </a:solidFill>
                <a:latin typeface="Arial"/>
                <a:cs typeface="Arial"/>
              </a:defRPr>
            </a:lvl4pPr>
            <a:lvl5pPr>
              <a:defRPr sz="1200">
                <a:solidFill>
                  <a:srgbClr val="032C50"/>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9AE8F15A-DA62-D3AC-84C5-D71605F68B07}"/>
              </a:ext>
            </a:extLst>
          </p:cNvPr>
          <p:cNvSpPr>
            <a:spLocks noGrp="1"/>
          </p:cNvSpPr>
          <p:nvPr>
            <p:ph type="ftr" sz="quarter" idx="3"/>
          </p:nvPr>
        </p:nvSpPr>
        <p:spPr>
          <a:xfrm>
            <a:off x="5310586" y="5960556"/>
            <a:ext cx="5732202" cy="365125"/>
          </a:xfrm>
          <a:prstGeom prst="rect">
            <a:avLst/>
          </a:prstGeom>
        </p:spPr>
        <p:txBody>
          <a:bodyPr/>
          <a:lstStyle>
            <a:lvl1pPr algn="r">
              <a:defRPr sz="1000">
                <a:solidFill>
                  <a:srgbClr val="16714A"/>
                </a:solidFill>
              </a:defRPr>
            </a:lvl1pPr>
          </a:lstStyle>
          <a:p>
            <a:pPr eaLnBrk="1" fontAlgn="auto" hangingPunct="1">
              <a:spcBef>
                <a:spcPts val="0"/>
              </a:spcBef>
              <a:spcAft>
                <a:spcPts val="0"/>
              </a:spcAft>
            </a:pPr>
            <a:r>
              <a:rPr lang="en-ZA" b="1" dirty="0">
                <a:latin typeface="Arial" panose="020B0604020202020204" pitchFamily="34" charset="0"/>
              </a:rPr>
              <a:t>African Network of Information Commissions</a:t>
            </a:r>
            <a:endParaRPr lang="en-ZA" dirty="0">
              <a:latin typeface="Arial" panose="020B0604020202020204" pitchFamily="34" charset="0"/>
            </a:endParaRPr>
          </a:p>
          <a:p>
            <a:pPr eaLnBrk="1" fontAlgn="auto" hangingPunct="1">
              <a:spcBef>
                <a:spcPts val="0"/>
              </a:spcBef>
              <a:spcAft>
                <a:spcPts val="0"/>
              </a:spcAft>
            </a:pPr>
            <a:endParaRPr lang="en-US" dirty="0">
              <a:solidFill>
                <a:prstClr val="black">
                  <a:tint val="75000"/>
                </a:prstClr>
              </a:solidFill>
              <a:latin typeface="Calibri"/>
              <a:ea typeface="+mn-ea"/>
            </a:endParaRPr>
          </a:p>
        </p:txBody>
      </p:sp>
    </p:spTree>
    <p:extLst>
      <p:ext uri="{BB962C8B-B14F-4D97-AF65-F5344CB8AC3E}">
        <p14:creationId xmlns:p14="http://schemas.microsoft.com/office/powerpoint/2010/main" val="588068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ABB9F1-701C-4D4A-B3F2-ABA1EAF68E65}"/>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5419" y="3048"/>
            <a:ext cx="12181162" cy="6851904"/>
          </a:xfrm>
          <a:prstGeom prst="rect">
            <a:avLst/>
          </a:prstGeom>
        </p:spPr>
      </p:pic>
      <p:sp>
        <p:nvSpPr>
          <p:cNvPr id="2" name="Title 1"/>
          <p:cNvSpPr>
            <a:spLocks noGrp="1"/>
          </p:cNvSpPr>
          <p:nvPr>
            <p:ph type="title"/>
          </p:nvPr>
        </p:nvSpPr>
        <p:spPr>
          <a:xfrm>
            <a:off x="527051" y="125204"/>
            <a:ext cx="10972800" cy="972460"/>
          </a:xfrm>
        </p:spPr>
        <p:txBody>
          <a:bodyPr>
            <a:normAutofit/>
          </a:bodyPr>
          <a:lstStyle>
            <a:lvl1pPr algn="l">
              <a:defRPr sz="2800" b="1">
                <a:solidFill>
                  <a:srgbClr val="032C50"/>
                </a:solidFill>
                <a:latin typeface="Arial"/>
                <a:cs typeface="Arial"/>
              </a:defRPr>
            </a:lvl1pPr>
          </a:lstStyle>
          <a:p>
            <a:r>
              <a:rPr lang="en-US" dirty="0"/>
              <a:t>Click to edit Master title style</a:t>
            </a:r>
          </a:p>
        </p:txBody>
      </p:sp>
      <p:sp>
        <p:nvSpPr>
          <p:cNvPr id="5" name="Content Placeholder 4"/>
          <p:cNvSpPr>
            <a:spLocks noGrp="1"/>
          </p:cNvSpPr>
          <p:nvPr>
            <p:ph sz="quarter" idx="10"/>
          </p:nvPr>
        </p:nvSpPr>
        <p:spPr>
          <a:xfrm>
            <a:off x="527051" y="1595439"/>
            <a:ext cx="11051116" cy="4159720"/>
          </a:xfrm>
        </p:spPr>
        <p:txBody>
          <a:bodyPr/>
          <a:lstStyle>
            <a:lvl1pPr>
              <a:defRPr sz="2000">
                <a:solidFill>
                  <a:srgbClr val="032C50"/>
                </a:solidFill>
                <a:latin typeface="Arial"/>
                <a:cs typeface="Arial"/>
              </a:defRPr>
            </a:lvl1pPr>
            <a:lvl2pPr>
              <a:defRPr sz="1800">
                <a:solidFill>
                  <a:srgbClr val="032C50"/>
                </a:solidFill>
                <a:latin typeface="Arial"/>
                <a:cs typeface="Arial"/>
              </a:defRPr>
            </a:lvl2pPr>
            <a:lvl3pPr>
              <a:defRPr sz="1600">
                <a:solidFill>
                  <a:srgbClr val="032C50"/>
                </a:solidFill>
                <a:latin typeface="Arial"/>
                <a:cs typeface="Arial"/>
              </a:defRPr>
            </a:lvl3pPr>
            <a:lvl4pPr>
              <a:defRPr sz="1600">
                <a:solidFill>
                  <a:srgbClr val="032C50"/>
                </a:solidFill>
                <a:latin typeface="Arial"/>
                <a:cs typeface="Arial"/>
              </a:defRPr>
            </a:lvl4pPr>
            <a:lvl5pPr>
              <a:defRPr sz="1200">
                <a:solidFill>
                  <a:srgbClr val="032C50"/>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Oval 2">
            <a:extLst>
              <a:ext uri="{FF2B5EF4-FFF2-40B4-BE49-F238E27FC236}">
                <a16:creationId xmlns:a16="http://schemas.microsoft.com/office/drawing/2014/main" id="{9193C367-1FEF-C7FB-3D43-4A190FC9C286}"/>
              </a:ext>
            </a:extLst>
          </p:cNvPr>
          <p:cNvSpPr/>
          <p:nvPr userDrawn="1"/>
        </p:nvSpPr>
        <p:spPr>
          <a:xfrm>
            <a:off x="11196496" y="5819494"/>
            <a:ext cx="539612" cy="539612"/>
          </a:xfrm>
          <a:prstGeom prst="ellipse">
            <a:avLst/>
          </a:prstGeom>
          <a:solidFill>
            <a:srgbClr val="16714A"/>
          </a:solidFill>
          <a:ln>
            <a:noFill/>
          </a:ln>
          <a:effectLst/>
        </p:spPr>
        <p:style>
          <a:lnRef idx="1">
            <a:schemeClr val="accent1"/>
          </a:lnRef>
          <a:fillRef idx="3">
            <a:schemeClr val="accent1"/>
          </a:fillRef>
          <a:effectRef idx="2">
            <a:schemeClr val="accent1"/>
          </a:effectRef>
          <a:fontRef idx="minor">
            <a:schemeClr val="lt1"/>
          </a:fontRef>
        </p:style>
        <p:txBody>
          <a:bodyPr lIns="72000" tIns="0" rIns="72000" bIns="0" rtlCol="0" anchor="ctr"/>
          <a:lstStyle/>
          <a:p>
            <a:pPr algn="ctr"/>
            <a:fld id="{6C8565EB-563C-DC4D-846E-244983B5C974}" type="slidenum">
              <a:rPr lang="en-US" sz="1400" b="0" smtClean="0">
                <a:solidFill>
                  <a:schemeClr val="bg1"/>
                </a:solidFill>
                <a:latin typeface="Arial"/>
                <a:cs typeface="Arial"/>
              </a:rPr>
              <a:t>‹#›</a:t>
            </a:fld>
            <a:endParaRPr lang="en-US" sz="1400" b="0" dirty="0">
              <a:solidFill>
                <a:schemeClr val="bg1"/>
              </a:solidFill>
              <a:latin typeface="Arial"/>
              <a:cs typeface="Arial"/>
            </a:endParaRPr>
          </a:p>
        </p:txBody>
      </p:sp>
      <p:sp>
        <p:nvSpPr>
          <p:cNvPr id="6" name="Footer Placeholder 2">
            <a:extLst>
              <a:ext uri="{FF2B5EF4-FFF2-40B4-BE49-F238E27FC236}">
                <a16:creationId xmlns:a16="http://schemas.microsoft.com/office/drawing/2014/main" id="{5C689415-3108-8CBB-669D-A249417BFF1C}"/>
              </a:ext>
            </a:extLst>
          </p:cNvPr>
          <p:cNvSpPr>
            <a:spLocks noGrp="1"/>
          </p:cNvSpPr>
          <p:nvPr>
            <p:ph type="ftr" sz="quarter" idx="3"/>
          </p:nvPr>
        </p:nvSpPr>
        <p:spPr>
          <a:xfrm>
            <a:off x="5310586" y="5960556"/>
            <a:ext cx="5732202" cy="365125"/>
          </a:xfrm>
          <a:prstGeom prst="rect">
            <a:avLst/>
          </a:prstGeom>
        </p:spPr>
        <p:txBody>
          <a:bodyPr/>
          <a:lstStyle>
            <a:lvl1pPr algn="r">
              <a:defRPr sz="1000">
                <a:solidFill>
                  <a:srgbClr val="16714A"/>
                </a:solidFill>
              </a:defRPr>
            </a:lvl1pPr>
          </a:lstStyle>
          <a:p>
            <a:pPr eaLnBrk="1" fontAlgn="auto" hangingPunct="1">
              <a:spcBef>
                <a:spcPts val="0"/>
              </a:spcBef>
              <a:spcAft>
                <a:spcPts val="0"/>
              </a:spcAft>
            </a:pPr>
            <a:r>
              <a:rPr lang="en-ZA" b="1" dirty="0">
                <a:latin typeface="Arial" panose="020B0604020202020204" pitchFamily="34" charset="0"/>
              </a:rPr>
              <a:t>African Network of Information Commissions</a:t>
            </a:r>
            <a:endParaRPr lang="en-ZA" dirty="0">
              <a:latin typeface="Arial" panose="020B0604020202020204" pitchFamily="34" charset="0"/>
            </a:endParaRPr>
          </a:p>
          <a:p>
            <a:pPr eaLnBrk="1" fontAlgn="auto" hangingPunct="1">
              <a:spcBef>
                <a:spcPts val="0"/>
              </a:spcBef>
              <a:spcAft>
                <a:spcPts val="0"/>
              </a:spcAft>
            </a:pPr>
            <a:endParaRPr lang="en-US" dirty="0">
              <a:solidFill>
                <a:prstClr val="black">
                  <a:tint val="75000"/>
                </a:prstClr>
              </a:solidFill>
              <a:latin typeface="Calibri"/>
              <a:ea typeface="+mn-ea"/>
            </a:endParaRPr>
          </a:p>
        </p:txBody>
      </p:sp>
    </p:spTree>
    <p:extLst>
      <p:ext uri="{BB962C8B-B14F-4D97-AF65-F5344CB8AC3E}">
        <p14:creationId xmlns:p14="http://schemas.microsoft.com/office/powerpoint/2010/main" val="19886178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image" Target="../media/image3.png"/><Relationship Id="rId4" Type="http://schemas.openxmlformats.org/officeDocument/2006/relationships/slideLayout" Target="../slideLayouts/slideLayout11.xml"/><Relationship Id="rId9" Type="http://schemas.openxmlformats.org/officeDocument/2006/relationships/image" Target="../media/image2.jpe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4.xml"/><Relationship Id="rId1"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3.pn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image" Target="../media/image2.jpeg"/><Relationship Id="rId5" Type="http://schemas.openxmlformats.org/officeDocument/2006/relationships/theme" Target="../theme/theme5.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16714A"/>
            </a:gs>
            <a:gs pos="40000">
              <a:srgbClr val="16714A"/>
            </a:gs>
            <a:gs pos="100000">
              <a:srgbClr val="16714A"/>
            </a:gs>
          </a:gsLst>
          <a:path path="circle">
            <a:fillToRect l="50000" t="-80000" r="50000" b="180000"/>
          </a:path>
        </a:gradFill>
        <a:effectLst/>
      </p:bgPr>
    </p:bg>
    <p:spTree>
      <p:nvGrpSpPr>
        <p:cNvPr id="1" name=""/>
        <p:cNvGrpSpPr/>
        <p:nvPr/>
      </p:nvGrpSpPr>
      <p:grpSpPr>
        <a:xfrm>
          <a:off x="0" y="0"/>
          <a:ext cx="0" cy="0"/>
          <a:chOff x="0" y="0"/>
          <a:chExt cx="0" cy="0"/>
        </a:xfrm>
      </p:grpSpPr>
      <p:sp>
        <p:nvSpPr>
          <p:cNvPr id="7" name="Footer Placeholder 4"/>
          <p:cNvSpPr>
            <a:spLocks noGrp="1"/>
          </p:cNvSpPr>
          <p:nvPr>
            <p:ph type="ftr" sz="quarter" idx="3"/>
          </p:nvPr>
        </p:nvSpPr>
        <p:spPr>
          <a:xfrm>
            <a:off x="4165600" y="6356359"/>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a:ea typeface="+mn-ea"/>
            </a:endParaRPr>
          </a:p>
        </p:txBody>
      </p:sp>
      <p:sp>
        <p:nvSpPr>
          <p:cNvPr id="8"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9" name="Text Placeholder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p:cNvSpPr txBox="1">
            <a:spLocks/>
          </p:cNvSpPr>
          <p:nvPr/>
        </p:nvSpPr>
        <p:spPr>
          <a:xfrm>
            <a:off x="11568608" y="6453336"/>
            <a:ext cx="781877" cy="313010"/>
          </a:xfrm>
          <a:prstGeom prst="rect">
            <a:avLst/>
          </a:prstGeom>
        </p:spPr>
        <p:txBody>
          <a:bodyPr vert="horz" lIns="91440" tIns="45720" rIns="91440" bIns="45720" rtlCol="0" anchor="ctr"/>
          <a:lstStyle>
            <a:defPPr>
              <a:defRPr lang="en-GB"/>
            </a:defPPr>
            <a:lvl1pPr algn="l" rtl="0" fontAlgn="auto">
              <a:spcBef>
                <a:spcPts val="0"/>
              </a:spcBef>
              <a:spcAft>
                <a:spcPts val="0"/>
              </a:spcAft>
              <a:defRPr sz="1200" kern="1200" smtClean="0">
                <a:solidFill>
                  <a:schemeClr val="bg1">
                    <a:lumMod val="65000"/>
                  </a:schemeClr>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eaLnBrk="1" hangingPunct="1">
              <a:defRPr/>
            </a:pPr>
            <a:endParaRPr lang="en-GB" sz="1200" dirty="0">
              <a:solidFill>
                <a:prstClr val="white">
                  <a:lumMod val="65000"/>
                </a:prstClr>
              </a:solidFill>
            </a:endParaRPr>
          </a:p>
        </p:txBody>
      </p:sp>
      <p:pic>
        <p:nvPicPr>
          <p:cNvPr id="11" name="Picture 10">
            <a:extLst>
              <a:ext uri="{FF2B5EF4-FFF2-40B4-BE49-F238E27FC236}">
                <a16:creationId xmlns:a16="http://schemas.microsoft.com/office/drawing/2014/main" id="{1E83B02B-407A-AC49-A2ED-9DEDDEE94A76}"/>
              </a:ext>
            </a:extLst>
          </p:cNvPr>
          <p:cNvPicPr>
            <a:picLocks noChangeAspect="1"/>
          </p:cNvPicPr>
          <p:nvPr userDrawn="1"/>
        </p:nvPicPr>
        <p:blipFill>
          <a:blip r:embed="rId6" cstate="email">
            <a:extLst>
              <a:ext uri="{28A0092B-C50C-407E-A947-70E740481C1C}">
                <a14:useLocalDpi xmlns:a14="http://schemas.microsoft.com/office/drawing/2010/main" val="0"/>
              </a:ext>
            </a:extLst>
          </a:blip>
          <a:srcRect/>
          <a:stretch/>
        </p:blipFill>
        <p:spPr>
          <a:xfrm>
            <a:off x="5419" y="3048"/>
            <a:ext cx="12181162" cy="6851904"/>
          </a:xfrm>
          <a:prstGeom prst="rect">
            <a:avLst/>
          </a:prstGeom>
        </p:spPr>
      </p:pic>
    </p:spTree>
    <p:extLst>
      <p:ext uri="{BB962C8B-B14F-4D97-AF65-F5344CB8AC3E}">
        <p14:creationId xmlns:p14="http://schemas.microsoft.com/office/powerpoint/2010/main" val="509935636"/>
      </p:ext>
    </p:extLst>
  </p:cSld>
  <p:clrMap bg1="dk1" tx1="lt1" bg2="dk2" tx2="lt2" accent1="accent1" accent2="accent2" accent3="accent3" accent4="accent4" accent5="accent5" accent6="accent6" hlink="hlink" folHlink="folHlink"/>
  <p:sldLayoutIdLst>
    <p:sldLayoutId id="2147484427" r:id="rId1"/>
    <p:sldLayoutId id="2147484493" r:id="rId2"/>
    <p:sldLayoutId id="2147484494" r:id="rId3"/>
    <p:sldLayoutId id="2147484495" r:id="rId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33F01C7-83F6-FD46-A1EF-CF16E1EE6A6A}"/>
              </a:ext>
            </a:extLst>
          </p:cNvPr>
          <p:cNvPicPr>
            <a:picLocks noChangeAspect="1"/>
          </p:cNvPicPr>
          <p:nvPr userDrawn="1"/>
        </p:nvPicPr>
        <p:blipFill>
          <a:blip r:embed="rId5" cstate="email">
            <a:extLst>
              <a:ext uri="{28A0092B-C50C-407E-A947-70E740481C1C}">
                <a14:useLocalDpi xmlns:a14="http://schemas.microsoft.com/office/drawing/2010/main" val="0"/>
              </a:ext>
            </a:extLst>
          </a:blip>
          <a:srcRect/>
          <a:stretch/>
        </p:blipFill>
        <p:spPr>
          <a:xfrm>
            <a:off x="5419" y="3048"/>
            <a:ext cx="12181162" cy="6851904"/>
          </a:xfrm>
          <a:prstGeom prst="rect">
            <a:avLst/>
          </a:prstGeom>
        </p:spPr>
      </p:pic>
      <p:sp>
        <p:nvSpPr>
          <p:cNvPr id="8" name="Title Placeholder 1"/>
          <p:cNvSpPr>
            <a:spLocks noGrp="1"/>
          </p:cNvSpPr>
          <p:nvPr>
            <p:ph type="title"/>
          </p:nvPr>
        </p:nvSpPr>
        <p:spPr>
          <a:xfrm>
            <a:off x="609600" y="274637"/>
            <a:ext cx="10972800" cy="888241"/>
          </a:xfrm>
          <a:prstGeom prst="rect">
            <a:avLst/>
          </a:prstGeom>
        </p:spPr>
        <p:txBody>
          <a:bodyPr vert="horz" lIns="91440" tIns="45720" rIns="91440" bIns="45720" rtlCol="0" anchor="ctr">
            <a:normAutofit/>
          </a:bodyPr>
          <a:lstStyle/>
          <a:p>
            <a:r>
              <a:rPr lang="en-US" dirty="0"/>
              <a:t>Click to edit Master title style</a:t>
            </a:r>
          </a:p>
        </p:txBody>
      </p:sp>
      <p:sp>
        <p:nvSpPr>
          <p:cNvPr id="9"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p:cNvSpPr txBox="1">
            <a:spLocks/>
          </p:cNvSpPr>
          <p:nvPr/>
        </p:nvSpPr>
        <p:spPr>
          <a:xfrm>
            <a:off x="11568608" y="6453338"/>
            <a:ext cx="781877" cy="313011"/>
          </a:xfrm>
          <a:prstGeom prst="rect">
            <a:avLst/>
          </a:prstGeom>
        </p:spPr>
        <p:txBody>
          <a:bodyPr vert="horz" lIns="91440" tIns="45720" rIns="91440" bIns="45720" rtlCol="0" anchor="ctr"/>
          <a:lstStyle>
            <a:defPPr>
              <a:defRPr lang="en-GB"/>
            </a:defPPr>
            <a:lvl1pPr algn="l" rtl="0" fontAlgn="auto">
              <a:spcBef>
                <a:spcPts val="0"/>
              </a:spcBef>
              <a:spcAft>
                <a:spcPts val="0"/>
              </a:spcAft>
              <a:defRPr sz="1200" kern="1200" smtClean="0">
                <a:solidFill>
                  <a:schemeClr val="bg1">
                    <a:lumMod val="65000"/>
                  </a:schemeClr>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eaLnBrk="1" hangingPunct="1">
              <a:defRPr/>
            </a:pPr>
            <a:endParaRPr lang="en-GB" sz="1200" dirty="0">
              <a:solidFill>
                <a:prstClr val="white">
                  <a:lumMod val="65000"/>
                </a:prstClr>
              </a:solidFill>
            </a:endParaRPr>
          </a:p>
        </p:txBody>
      </p:sp>
      <p:sp>
        <p:nvSpPr>
          <p:cNvPr id="3" name="Oval 2">
            <a:extLst>
              <a:ext uri="{FF2B5EF4-FFF2-40B4-BE49-F238E27FC236}">
                <a16:creationId xmlns:a16="http://schemas.microsoft.com/office/drawing/2014/main" id="{7EC277AA-F3BD-5E29-EF4A-B758725FC6C2}"/>
              </a:ext>
            </a:extLst>
          </p:cNvPr>
          <p:cNvSpPr/>
          <p:nvPr userDrawn="1"/>
        </p:nvSpPr>
        <p:spPr>
          <a:xfrm>
            <a:off x="11196496" y="5819494"/>
            <a:ext cx="539612" cy="539612"/>
          </a:xfrm>
          <a:prstGeom prst="ellipse">
            <a:avLst/>
          </a:prstGeom>
          <a:solidFill>
            <a:srgbClr val="16714A"/>
          </a:solidFill>
          <a:ln>
            <a:noFill/>
          </a:ln>
          <a:effectLst/>
        </p:spPr>
        <p:style>
          <a:lnRef idx="1">
            <a:schemeClr val="accent1"/>
          </a:lnRef>
          <a:fillRef idx="3">
            <a:schemeClr val="accent1"/>
          </a:fillRef>
          <a:effectRef idx="2">
            <a:schemeClr val="accent1"/>
          </a:effectRef>
          <a:fontRef idx="minor">
            <a:schemeClr val="lt1"/>
          </a:fontRef>
        </p:style>
        <p:txBody>
          <a:bodyPr lIns="72000" tIns="0" rIns="72000" bIns="0" rtlCol="0" anchor="ctr"/>
          <a:lstStyle/>
          <a:p>
            <a:pPr algn="ctr"/>
            <a:fld id="{6C8565EB-563C-DC4D-846E-244983B5C974}" type="slidenum">
              <a:rPr lang="en-US" sz="1400" b="0" smtClean="0">
                <a:solidFill>
                  <a:schemeClr val="bg1"/>
                </a:solidFill>
                <a:latin typeface="Arial"/>
                <a:cs typeface="Arial"/>
              </a:rPr>
              <a:t>‹#›</a:t>
            </a:fld>
            <a:endParaRPr lang="en-US" sz="1400" b="0" dirty="0">
              <a:solidFill>
                <a:schemeClr val="bg1"/>
              </a:solidFill>
              <a:latin typeface="Arial"/>
              <a:cs typeface="Arial"/>
            </a:endParaRPr>
          </a:p>
        </p:txBody>
      </p:sp>
      <p:pic>
        <p:nvPicPr>
          <p:cNvPr id="4" name="Picture 3" descr="A green and yellow map in a circle&#10;&#10;Description automatically generated with low confidence">
            <a:extLst>
              <a:ext uri="{FF2B5EF4-FFF2-40B4-BE49-F238E27FC236}">
                <a16:creationId xmlns:a16="http://schemas.microsoft.com/office/drawing/2014/main" id="{7D0B8D53-A668-2BAB-84BD-A3740DB20029}"/>
              </a:ext>
            </a:extLst>
          </p:cNvPr>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112326" y="5291585"/>
            <a:ext cx="1441211" cy="1441211"/>
          </a:xfrm>
          <a:prstGeom prst="rect">
            <a:avLst/>
          </a:prstGeom>
        </p:spPr>
      </p:pic>
      <p:sp>
        <p:nvSpPr>
          <p:cNvPr id="2" name="Footer Placeholder 2">
            <a:extLst>
              <a:ext uri="{FF2B5EF4-FFF2-40B4-BE49-F238E27FC236}">
                <a16:creationId xmlns:a16="http://schemas.microsoft.com/office/drawing/2014/main" id="{1EBA4293-A691-014E-F3D0-70D41DDF1E1D}"/>
              </a:ext>
            </a:extLst>
          </p:cNvPr>
          <p:cNvSpPr>
            <a:spLocks noGrp="1"/>
          </p:cNvSpPr>
          <p:nvPr>
            <p:ph type="ftr" sz="quarter" idx="3"/>
          </p:nvPr>
        </p:nvSpPr>
        <p:spPr>
          <a:xfrm>
            <a:off x="5310586" y="5960556"/>
            <a:ext cx="5732202" cy="365125"/>
          </a:xfrm>
          <a:prstGeom prst="rect">
            <a:avLst/>
          </a:prstGeom>
        </p:spPr>
        <p:txBody>
          <a:bodyPr/>
          <a:lstStyle>
            <a:lvl1pPr algn="r">
              <a:defRPr sz="1000">
                <a:solidFill>
                  <a:srgbClr val="16714A"/>
                </a:solidFill>
              </a:defRPr>
            </a:lvl1pPr>
          </a:lstStyle>
          <a:p>
            <a:pPr eaLnBrk="1" fontAlgn="auto" hangingPunct="1">
              <a:spcBef>
                <a:spcPts val="0"/>
              </a:spcBef>
              <a:spcAft>
                <a:spcPts val="0"/>
              </a:spcAft>
            </a:pPr>
            <a:r>
              <a:rPr lang="en-ZA" b="1" dirty="0">
                <a:latin typeface="Arial" panose="020B0604020202020204" pitchFamily="34" charset="0"/>
              </a:rPr>
              <a:t>African Network of Information Commissions</a:t>
            </a:r>
            <a:endParaRPr lang="en-ZA" dirty="0">
              <a:latin typeface="Arial" panose="020B0604020202020204" pitchFamily="34" charset="0"/>
            </a:endParaRPr>
          </a:p>
          <a:p>
            <a:pPr eaLnBrk="1" fontAlgn="auto" hangingPunct="1">
              <a:spcBef>
                <a:spcPts val="0"/>
              </a:spcBef>
              <a:spcAft>
                <a:spcPts val="0"/>
              </a:spcAft>
            </a:pPr>
            <a:endParaRPr lang="en-US" dirty="0">
              <a:solidFill>
                <a:prstClr val="black">
                  <a:tint val="75000"/>
                </a:prstClr>
              </a:solidFill>
              <a:latin typeface="Calibri"/>
              <a:ea typeface="+mn-ea"/>
            </a:endParaRPr>
          </a:p>
        </p:txBody>
      </p:sp>
    </p:spTree>
    <p:extLst>
      <p:ext uri="{BB962C8B-B14F-4D97-AF65-F5344CB8AC3E}">
        <p14:creationId xmlns:p14="http://schemas.microsoft.com/office/powerpoint/2010/main" val="3243646795"/>
      </p:ext>
    </p:extLst>
  </p:cSld>
  <p:clrMap bg1="lt1" tx1="dk1" bg2="lt2" tx2="dk2" accent1="accent1" accent2="accent2" accent3="accent3" accent4="accent4" accent5="accent5" accent6="accent6" hlink="hlink" folHlink="folHlink"/>
  <p:sldLayoutIdLst>
    <p:sldLayoutId id="2147484434" r:id="rId1"/>
    <p:sldLayoutId id="2147484483" r:id="rId2"/>
    <p:sldLayoutId id="2147484484" r:id="rId3"/>
  </p:sldLayoutIdLst>
  <p:txStyles>
    <p:titleStyle>
      <a:lvl1pPr algn="l" defTabSz="457200" rtl="0" eaLnBrk="1" latinLnBrk="0" hangingPunct="1">
        <a:spcBef>
          <a:spcPct val="0"/>
        </a:spcBef>
        <a:buNone/>
        <a:defRPr sz="2800" b="1" kern="1200">
          <a:solidFill>
            <a:srgbClr val="032C50"/>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rgbClr val="032C50"/>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032C50"/>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032C50"/>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032C50"/>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032C50"/>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306C7B-B2D4-E647-8F3D-0B006AC455D4}"/>
              </a:ext>
            </a:extLst>
          </p:cNvPr>
          <p:cNvPicPr>
            <a:picLocks noChangeAspect="1"/>
          </p:cNvPicPr>
          <p:nvPr userDrawn="1"/>
        </p:nvPicPr>
        <p:blipFill>
          <a:blip r:embed="rId9" cstate="email">
            <a:extLst>
              <a:ext uri="{28A0092B-C50C-407E-A947-70E740481C1C}">
                <a14:useLocalDpi xmlns:a14="http://schemas.microsoft.com/office/drawing/2010/main" val="0"/>
              </a:ext>
            </a:extLst>
          </a:blip>
          <a:srcRect/>
          <a:stretch/>
        </p:blipFill>
        <p:spPr>
          <a:xfrm>
            <a:off x="5419" y="3048"/>
            <a:ext cx="12181162" cy="6851904"/>
          </a:xfrm>
          <a:prstGeom prst="rect">
            <a:avLst/>
          </a:prstGeom>
        </p:spPr>
      </p:pic>
      <p:sp>
        <p:nvSpPr>
          <p:cNvPr id="8" name="Title Placeholder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9"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p:cNvSpPr txBox="1">
            <a:spLocks/>
          </p:cNvSpPr>
          <p:nvPr/>
        </p:nvSpPr>
        <p:spPr>
          <a:xfrm>
            <a:off x="11568608" y="6453338"/>
            <a:ext cx="781877" cy="313011"/>
          </a:xfrm>
          <a:prstGeom prst="rect">
            <a:avLst/>
          </a:prstGeom>
        </p:spPr>
        <p:txBody>
          <a:bodyPr vert="horz" lIns="91440" tIns="45720" rIns="91440" bIns="45720" rtlCol="0" anchor="ctr"/>
          <a:lstStyle>
            <a:defPPr>
              <a:defRPr lang="en-GB"/>
            </a:defPPr>
            <a:lvl1pPr algn="l" rtl="0" fontAlgn="auto">
              <a:spcBef>
                <a:spcPts val="0"/>
              </a:spcBef>
              <a:spcAft>
                <a:spcPts val="0"/>
              </a:spcAft>
              <a:defRPr sz="1200" kern="1200" smtClean="0">
                <a:solidFill>
                  <a:schemeClr val="bg1">
                    <a:lumMod val="65000"/>
                  </a:schemeClr>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eaLnBrk="1" hangingPunct="1">
              <a:defRPr/>
            </a:pPr>
            <a:endParaRPr lang="en-GB" sz="1200" dirty="0">
              <a:solidFill>
                <a:prstClr val="white">
                  <a:lumMod val="65000"/>
                </a:prstClr>
              </a:solidFill>
            </a:endParaRPr>
          </a:p>
        </p:txBody>
      </p:sp>
      <p:sp>
        <p:nvSpPr>
          <p:cNvPr id="4" name="Oval 3">
            <a:extLst>
              <a:ext uri="{FF2B5EF4-FFF2-40B4-BE49-F238E27FC236}">
                <a16:creationId xmlns:a16="http://schemas.microsoft.com/office/drawing/2014/main" id="{2EB0937C-15A3-879E-791A-82B0888D341F}"/>
              </a:ext>
            </a:extLst>
          </p:cNvPr>
          <p:cNvSpPr/>
          <p:nvPr userDrawn="1"/>
        </p:nvSpPr>
        <p:spPr>
          <a:xfrm>
            <a:off x="11196496" y="5819494"/>
            <a:ext cx="539612" cy="539612"/>
          </a:xfrm>
          <a:prstGeom prst="ellipse">
            <a:avLst/>
          </a:prstGeom>
          <a:solidFill>
            <a:srgbClr val="16714A"/>
          </a:solidFill>
          <a:ln>
            <a:noFill/>
          </a:ln>
          <a:effectLst/>
        </p:spPr>
        <p:style>
          <a:lnRef idx="1">
            <a:schemeClr val="accent1"/>
          </a:lnRef>
          <a:fillRef idx="3">
            <a:schemeClr val="accent1"/>
          </a:fillRef>
          <a:effectRef idx="2">
            <a:schemeClr val="accent1"/>
          </a:effectRef>
          <a:fontRef idx="minor">
            <a:schemeClr val="lt1"/>
          </a:fontRef>
        </p:style>
        <p:txBody>
          <a:bodyPr lIns="72000" tIns="0" rIns="72000" bIns="0" rtlCol="0" anchor="ctr"/>
          <a:lstStyle/>
          <a:p>
            <a:pPr algn="ctr"/>
            <a:fld id="{6C8565EB-563C-DC4D-846E-244983B5C974}" type="slidenum">
              <a:rPr lang="en-US" sz="1400" b="0" smtClean="0">
                <a:solidFill>
                  <a:schemeClr val="bg1"/>
                </a:solidFill>
                <a:latin typeface="Arial"/>
                <a:cs typeface="Arial"/>
              </a:rPr>
              <a:t>‹#›</a:t>
            </a:fld>
            <a:endParaRPr lang="en-US" sz="1400" b="0" dirty="0">
              <a:solidFill>
                <a:schemeClr val="bg1"/>
              </a:solidFill>
              <a:latin typeface="Arial"/>
              <a:cs typeface="Arial"/>
            </a:endParaRPr>
          </a:p>
        </p:txBody>
      </p:sp>
      <p:pic>
        <p:nvPicPr>
          <p:cNvPr id="5" name="Picture 4" descr="A green and yellow map in a circle&#10;&#10;Description automatically generated with low confidence">
            <a:extLst>
              <a:ext uri="{FF2B5EF4-FFF2-40B4-BE49-F238E27FC236}">
                <a16:creationId xmlns:a16="http://schemas.microsoft.com/office/drawing/2014/main" id="{4D06A895-1A9B-3CDA-FE70-884175CBACE8}"/>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112326" y="5291585"/>
            <a:ext cx="1441211" cy="1441211"/>
          </a:xfrm>
          <a:prstGeom prst="rect">
            <a:avLst/>
          </a:prstGeom>
        </p:spPr>
      </p:pic>
      <p:sp>
        <p:nvSpPr>
          <p:cNvPr id="2" name="Footer Placeholder 2">
            <a:extLst>
              <a:ext uri="{FF2B5EF4-FFF2-40B4-BE49-F238E27FC236}">
                <a16:creationId xmlns:a16="http://schemas.microsoft.com/office/drawing/2014/main" id="{2958E493-9AD8-B634-39D4-F3DB2F1D518E}"/>
              </a:ext>
            </a:extLst>
          </p:cNvPr>
          <p:cNvSpPr>
            <a:spLocks noGrp="1"/>
          </p:cNvSpPr>
          <p:nvPr>
            <p:ph type="ftr" sz="quarter" idx="3"/>
          </p:nvPr>
        </p:nvSpPr>
        <p:spPr>
          <a:xfrm>
            <a:off x="5310586" y="5960556"/>
            <a:ext cx="5732202" cy="365125"/>
          </a:xfrm>
          <a:prstGeom prst="rect">
            <a:avLst/>
          </a:prstGeom>
        </p:spPr>
        <p:txBody>
          <a:bodyPr/>
          <a:lstStyle>
            <a:lvl1pPr algn="r">
              <a:defRPr sz="1000">
                <a:solidFill>
                  <a:srgbClr val="16714A"/>
                </a:solidFill>
              </a:defRPr>
            </a:lvl1pPr>
          </a:lstStyle>
          <a:p>
            <a:pPr eaLnBrk="1" fontAlgn="auto" hangingPunct="1">
              <a:spcBef>
                <a:spcPts val="0"/>
              </a:spcBef>
              <a:spcAft>
                <a:spcPts val="0"/>
              </a:spcAft>
            </a:pPr>
            <a:r>
              <a:rPr lang="en-ZA" b="1" dirty="0">
                <a:latin typeface="Arial" panose="020B0604020202020204" pitchFamily="34" charset="0"/>
              </a:rPr>
              <a:t>African Network of Information Commissions</a:t>
            </a:r>
            <a:endParaRPr lang="en-ZA" dirty="0">
              <a:latin typeface="Arial" panose="020B0604020202020204" pitchFamily="34" charset="0"/>
            </a:endParaRPr>
          </a:p>
          <a:p>
            <a:pPr eaLnBrk="1" fontAlgn="auto" hangingPunct="1">
              <a:spcBef>
                <a:spcPts val="0"/>
              </a:spcBef>
              <a:spcAft>
                <a:spcPts val="0"/>
              </a:spcAft>
            </a:pPr>
            <a:endParaRPr lang="en-US" dirty="0">
              <a:solidFill>
                <a:prstClr val="black">
                  <a:tint val="75000"/>
                </a:prstClr>
              </a:solidFill>
              <a:latin typeface="Calibri"/>
              <a:ea typeface="+mn-ea"/>
            </a:endParaRPr>
          </a:p>
        </p:txBody>
      </p:sp>
    </p:spTree>
    <p:extLst>
      <p:ext uri="{BB962C8B-B14F-4D97-AF65-F5344CB8AC3E}">
        <p14:creationId xmlns:p14="http://schemas.microsoft.com/office/powerpoint/2010/main" val="222335909"/>
      </p:ext>
    </p:extLst>
  </p:cSld>
  <p:clrMap bg1="lt1" tx1="dk1" bg2="lt2" tx2="dk2" accent1="accent1" accent2="accent2" accent3="accent3" accent4="accent4" accent5="accent5" accent6="accent6" hlink="hlink" folHlink="folHlink"/>
  <p:sldLayoutIdLst>
    <p:sldLayoutId id="2147484455" r:id="rId1"/>
    <p:sldLayoutId id="2147484481" r:id="rId2"/>
    <p:sldLayoutId id="2147484482" r:id="rId3"/>
    <p:sldLayoutId id="2147484485" r:id="rId4"/>
    <p:sldLayoutId id="2147484491" r:id="rId5"/>
    <p:sldLayoutId id="2147484492" r:id="rId6"/>
    <p:sldLayoutId id="2147484497" r:id="rId7"/>
  </p:sldLayoutIdLst>
  <p:txStyles>
    <p:titleStyle>
      <a:lvl1pPr algn="l" defTabSz="457200" rtl="0" eaLnBrk="1" latinLnBrk="0" hangingPunct="1">
        <a:spcBef>
          <a:spcPct val="0"/>
        </a:spcBef>
        <a:buNone/>
        <a:defRPr sz="2800" b="1" kern="1200">
          <a:solidFill>
            <a:srgbClr val="032C50"/>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rgbClr val="032C50"/>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032C50"/>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032C50"/>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032C50"/>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032C50"/>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9"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p:cNvSpPr txBox="1">
            <a:spLocks/>
          </p:cNvSpPr>
          <p:nvPr/>
        </p:nvSpPr>
        <p:spPr>
          <a:xfrm>
            <a:off x="11568608" y="6453338"/>
            <a:ext cx="781877" cy="313011"/>
          </a:xfrm>
          <a:prstGeom prst="rect">
            <a:avLst/>
          </a:prstGeom>
        </p:spPr>
        <p:txBody>
          <a:bodyPr vert="horz" lIns="91440" tIns="45720" rIns="91440" bIns="45720" rtlCol="0" anchor="ctr"/>
          <a:lstStyle>
            <a:defPPr>
              <a:defRPr lang="en-GB"/>
            </a:defPPr>
            <a:lvl1pPr algn="l" rtl="0" fontAlgn="auto">
              <a:spcBef>
                <a:spcPts val="0"/>
              </a:spcBef>
              <a:spcAft>
                <a:spcPts val="0"/>
              </a:spcAft>
              <a:defRPr sz="1200" kern="1200" smtClean="0">
                <a:solidFill>
                  <a:schemeClr val="bg1">
                    <a:lumMod val="65000"/>
                  </a:schemeClr>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eaLnBrk="1" hangingPunct="1">
              <a:defRPr/>
            </a:pPr>
            <a:endParaRPr lang="en-GB" sz="1200" dirty="0">
              <a:solidFill>
                <a:prstClr val="white">
                  <a:lumMod val="65000"/>
                </a:prstClr>
              </a:solidFill>
            </a:endParaRPr>
          </a:p>
        </p:txBody>
      </p:sp>
      <p:pic>
        <p:nvPicPr>
          <p:cNvPr id="3" name="Picture 2">
            <a:extLst>
              <a:ext uri="{FF2B5EF4-FFF2-40B4-BE49-F238E27FC236}">
                <a16:creationId xmlns:a16="http://schemas.microsoft.com/office/drawing/2014/main" id="{D8B724B9-C60F-5144-82FC-877E71D3469F}"/>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5419" y="3048"/>
            <a:ext cx="12181162" cy="6851904"/>
          </a:xfrm>
          <a:prstGeom prst="rect">
            <a:avLst/>
          </a:prstGeom>
        </p:spPr>
      </p:pic>
      <p:sp>
        <p:nvSpPr>
          <p:cNvPr id="4" name="Oval 3">
            <a:extLst>
              <a:ext uri="{FF2B5EF4-FFF2-40B4-BE49-F238E27FC236}">
                <a16:creationId xmlns:a16="http://schemas.microsoft.com/office/drawing/2014/main" id="{C5D3754C-CEA3-F0FD-8AD4-826C49D5FD58}"/>
              </a:ext>
            </a:extLst>
          </p:cNvPr>
          <p:cNvSpPr/>
          <p:nvPr userDrawn="1"/>
        </p:nvSpPr>
        <p:spPr>
          <a:xfrm>
            <a:off x="11196496" y="5819494"/>
            <a:ext cx="539612" cy="539612"/>
          </a:xfrm>
          <a:prstGeom prst="ellipse">
            <a:avLst/>
          </a:prstGeom>
          <a:solidFill>
            <a:srgbClr val="16714A"/>
          </a:solidFill>
          <a:ln>
            <a:noFill/>
          </a:ln>
          <a:effectLst/>
        </p:spPr>
        <p:style>
          <a:lnRef idx="1">
            <a:schemeClr val="accent1"/>
          </a:lnRef>
          <a:fillRef idx="3">
            <a:schemeClr val="accent1"/>
          </a:fillRef>
          <a:effectRef idx="2">
            <a:schemeClr val="accent1"/>
          </a:effectRef>
          <a:fontRef idx="minor">
            <a:schemeClr val="lt1"/>
          </a:fontRef>
        </p:style>
        <p:txBody>
          <a:bodyPr lIns="72000" tIns="0" rIns="72000" bIns="0" rtlCol="0" anchor="ctr"/>
          <a:lstStyle/>
          <a:p>
            <a:pPr algn="ctr"/>
            <a:fld id="{6C8565EB-563C-DC4D-846E-244983B5C974}" type="slidenum">
              <a:rPr lang="en-US" sz="1400" b="0" smtClean="0">
                <a:solidFill>
                  <a:schemeClr val="bg1"/>
                </a:solidFill>
                <a:latin typeface="Arial"/>
                <a:cs typeface="Arial"/>
              </a:rPr>
              <a:t>‹#›</a:t>
            </a:fld>
            <a:endParaRPr lang="en-US" sz="1400" b="0" dirty="0">
              <a:solidFill>
                <a:schemeClr val="bg1"/>
              </a:solidFill>
              <a:latin typeface="Arial"/>
              <a:cs typeface="Arial"/>
            </a:endParaRPr>
          </a:p>
        </p:txBody>
      </p:sp>
    </p:spTree>
    <p:extLst>
      <p:ext uri="{BB962C8B-B14F-4D97-AF65-F5344CB8AC3E}">
        <p14:creationId xmlns:p14="http://schemas.microsoft.com/office/powerpoint/2010/main" val="222335909"/>
      </p:ext>
    </p:extLst>
  </p:cSld>
  <p:clrMap bg1="lt1" tx1="dk1" bg2="lt2" tx2="dk2" accent1="accent1" accent2="accent2" accent3="accent3" accent4="accent4" accent5="accent5" accent6="accent6" hlink="hlink" folHlink="folHlink"/>
  <p:sldLayoutIdLst>
    <p:sldLayoutId id="2147484460" r:id="rId1"/>
  </p:sldLayoutIdLst>
  <p:txStyles>
    <p:titleStyle>
      <a:lvl1pPr algn="l" defTabSz="457200" rtl="0" eaLnBrk="1" latinLnBrk="0" hangingPunct="1">
        <a:spcBef>
          <a:spcPct val="0"/>
        </a:spcBef>
        <a:buNone/>
        <a:defRPr sz="2800" b="1" kern="1200">
          <a:solidFill>
            <a:srgbClr val="032C50"/>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rgbClr val="032C50"/>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032C50"/>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032C50"/>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032C50"/>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032C50"/>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33F01C7-83F6-FD46-A1EF-CF16E1EE6A6A}"/>
              </a:ext>
            </a:extLst>
          </p:cNvPr>
          <p:cNvPicPr>
            <a:picLocks noChangeAspect="1"/>
          </p:cNvPicPr>
          <p:nvPr userDrawn="1"/>
        </p:nvPicPr>
        <p:blipFill>
          <a:blip r:embed="rId6" cstate="email">
            <a:extLst>
              <a:ext uri="{28A0092B-C50C-407E-A947-70E740481C1C}">
                <a14:useLocalDpi xmlns:a14="http://schemas.microsoft.com/office/drawing/2010/main" val="0"/>
              </a:ext>
            </a:extLst>
          </a:blip>
          <a:srcRect/>
          <a:stretch/>
        </p:blipFill>
        <p:spPr>
          <a:xfrm>
            <a:off x="5419" y="3048"/>
            <a:ext cx="12181162" cy="6851904"/>
          </a:xfrm>
          <a:prstGeom prst="rect">
            <a:avLst/>
          </a:prstGeom>
        </p:spPr>
      </p:pic>
      <p:sp>
        <p:nvSpPr>
          <p:cNvPr id="8" name="Title Placeholder 1"/>
          <p:cNvSpPr>
            <a:spLocks noGrp="1"/>
          </p:cNvSpPr>
          <p:nvPr>
            <p:ph type="title"/>
          </p:nvPr>
        </p:nvSpPr>
        <p:spPr>
          <a:xfrm>
            <a:off x="609600" y="274637"/>
            <a:ext cx="10972800" cy="888241"/>
          </a:xfrm>
          <a:prstGeom prst="rect">
            <a:avLst/>
          </a:prstGeom>
        </p:spPr>
        <p:txBody>
          <a:bodyPr vert="horz" lIns="91440" tIns="45720" rIns="91440" bIns="45720" rtlCol="0" anchor="ctr">
            <a:normAutofit/>
          </a:bodyPr>
          <a:lstStyle/>
          <a:p>
            <a:r>
              <a:rPr lang="en-US" dirty="0"/>
              <a:t>Click to edit Master title style</a:t>
            </a:r>
          </a:p>
        </p:txBody>
      </p:sp>
      <p:sp>
        <p:nvSpPr>
          <p:cNvPr id="9"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p:cNvSpPr txBox="1">
            <a:spLocks/>
          </p:cNvSpPr>
          <p:nvPr/>
        </p:nvSpPr>
        <p:spPr>
          <a:xfrm>
            <a:off x="11568608" y="6453338"/>
            <a:ext cx="781877" cy="313011"/>
          </a:xfrm>
          <a:prstGeom prst="rect">
            <a:avLst/>
          </a:prstGeom>
        </p:spPr>
        <p:txBody>
          <a:bodyPr vert="horz" lIns="91440" tIns="45720" rIns="91440" bIns="45720" rtlCol="0" anchor="ctr"/>
          <a:lstStyle>
            <a:defPPr>
              <a:defRPr lang="en-GB"/>
            </a:defPPr>
            <a:lvl1pPr algn="l" rtl="0" fontAlgn="auto">
              <a:spcBef>
                <a:spcPts val="0"/>
              </a:spcBef>
              <a:spcAft>
                <a:spcPts val="0"/>
              </a:spcAft>
              <a:defRPr sz="1200" kern="1200" smtClean="0">
                <a:solidFill>
                  <a:schemeClr val="bg1">
                    <a:lumMod val="65000"/>
                  </a:schemeClr>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eaLnBrk="1" hangingPunct="1">
              <a:defRPr/>
            </a:pPr>
            <a:endParaRPr lang="en-GB" sz="1200" dirty="0">
              <a:solidFill>
                <a:prstClr val="white">
                  <a:lumMod val="65000"/>
                </a:prstClr>
              </a:solidFill>
            </a:endParaRPr>
          </a:p>
        </p:txBody>
      </p:sp>
      <p:sp>
        <p:nvSpPr>
          <p:cNvPr id="4" name="Oval 3">
            <a:extLst>
              <a:ext uri="{FF2B5EF4-FFF2-40B4-BE49-F238E27FC236}">
                <a16:creationId xmlns:a16="http://schemas.microsoft.com/office/drawing/2014/main" id="{3A020699-FBF6-F484-C3AB-F95066EA576D}"/>
              </a:ext>
            </a:extLst>
          </p:cNvPr>
          <p:cNvSpPr/>
          <p:nvPr userDrawn="1"/>
        </p:nvSpPr>
        <p:spPr>
          <a:xfrm>
            <a:off x="11196496" y="5819494"/>
            <a:ext cx="539612" cy="539612"/>
          </a:xfrm>
          <a:prstGeom prst="ellipse">
            <a:avLst/>
          </a:prstGeom>
          <a:solidFill>
            <a:srgbClr val="16714A"/>
          </a:solidFill>
          <a:ln>
            <a:noFill/>
          </a:ln>
          <a:effectLst/>
        </p:spPr>
        <p:style>
          <a:lnRef idx="1">
            <a:schemeClr val="accent1"/>
          </a:lnRef>
          <a:fillRef idx="3">
            <a:schemeClr val="accent1"/>
          </a:fillRef>
          <a:effectRef idx="2">
            <a:schemeClr val="accent1"/>
          </a:effectRef>
          <a:fontRef idx="minor">
            <a:schemeClr val="lt1"/>
          </a:fontRef>
        </p:style>
        <p:txBody>
          <a:bodyPr lIns="72000" tIns="0" rIns="72000" bIns="0" rtlCol="0" anchor="ctr"/>
          <a:lstStyle/>
          <a:p>
            <a:pPr algn="ctr"/>
            <a:fld id="{6C8565EB-563C-DC4D-846E-244983B5C974}" type="slidenum">
              <a:rPr lang="en-US" sz="1400" b="0" smtClean="0">
                <a:solidFill>
                  <a:schemeClr val="bg1"/>
                </a:solidFill>
                <a:latin typeface="Arial"/>
                <a:cs typeface="Arial"/>
              </a:rPr>
              <a:t>‹#›</a:t>
            </a:fld>
            <a:endParaRPr lang="en-US" sz="1400" b="0" dirty="0">
              <a:solidFill>
                <a:schemeClr val="bg1"/>
              </a:solidFill>
              <a:latin typeface="Arial"/>
              <a:cs typeface="Arial"/>
            </a:endParaRPr>
          </a:p>
        </p:txBody>
      </p:sp>
      <p:pic>
        <p:nvPicPr>
          <p:cNvPr id="5" name="Picture 4" descr="A green and yellow map in a circle&#10;&#10;Description automatically generated with low confidence">
            <a:extLst>
              <a:ext uri="{FF2B5EF4-FFF2-40B4-BE49-F238E27FC236}">
                <a16:creationId xmlns:a16="http://schemas.microsoft.com/office/drawing/2014/main" id="{AC0535B8-A6F4-9883-5054-BC54DBA14D39}"/>
              </a:ext>
            </a:extLst>
          </p:cNvPr>
          <p:cNvPicPr>
            <a:picLocks noChangeAspect="1"/>
          </p:cNvPicPr>
          <p:nvPr userDrawn="1"/>
        </p:nvPicPr>
        <p:blipFill>
          <a:blip r:embed="rId7" cstate="email">
            <a:extLst>
              <a:ext uri="{28A0092B-C50C-407E-A947-70E740481C1C}">
                <a14:useLocalDpi xmlns:a14="http://schemas.microsoft.com/office/drawing/2010/main" val="0"/>
              </a:ext>
            </a:extLst>
          </a:blip>
          <a:stretch>
            <a:fillRect/>
          </a:stretch>
        </p:blipFill>
        <p:spPr>
          <a:xfrm>
            <a:off x="112326" y="5291585"/>
            <a:ext cx="1441211" cy="1441211"/>
          </a:xfrm>
          <a:prstGeom prst="rect">
            <a:avLst/>
          </a:prstGeom>
        </p:spPr>
      </p:pic>
      <p:sp>
        <p:nvSpPr>
          <p:cNvPr id="2" name="Footer Placeholder 2">
            <a:extLst>
              <a:ext uri="{FF2B5EF4-FFF2-40B4-BE49-F238E27FC236}">
                <a16:creationId xmlns:a16="http://schemas.microsoft.com/office/drawing/2014/main" id="{C7009468-4787-0D3A-D8C7-EA3F363E3354}"/>
              </a:ext>
            </a:extLst>
          </p:cNvPr>
          <p:cNvSpPr>
            <a:spLocks noGrp="1"/>
          </p:cNvSpPr>
          <p:nvPr>
            <p:ph type="ftr" sz="quarter" idx="3"/>
          </p:nvPr>
        </p:nvSpPr>
        <p:spPr>
          <a:xfrm>
            <a:off x="5310586" y="5960556"/>
            <a:ext cx="5732202" cy="365125"/>
          </a:xfrm>
          <a:prstGeom prst="rect">
            <a:avLst/>
          </a:prstGeom>
        </p:spPr>
        <p:txBody>
          <a:bodyPr/>
          <a:lstStyle>
            <a:lvl1pPr algn="r">
              <a:defRPr sz="1000">
                <a:solidFill>
                  <a:srgbClr val="16714A"/>
                </a:solidFill>
              </a:defRPr>
            </a:lvl1pPr>
          </a:lstStyle>
          <a:p>
            <a:pPr eaLnBrk="1" fontAlgn="auto" hangingPunct="1">
              <a:spcBef>
                <a:spcPts val="0"/>
              </a:spcBef>
              <a:spcAft>
                <a:spcPts val="0"/>
              </a:spcAft>
            </a:pPr>
            <a:r>
              <a:rPr lang="en-ZA" b="1" dirty="0">
                <a:latin typeface="Arial" panose="020B0604020202020204" pitchFamily="34" charset="0"/>
              </a:rPr>
              <a:t>African Network of Information Commissions</a:t>
            </a:r>
            <a:endParaRPr lang="en-ZA" dirty="0">
              <a:latin typeface="Arial" panose="020B0604020202020204" pitchFamily="34" charset="0"/>
            </a:endParaRPr>
          </a:p>
          <a:p>
            <a:pPr eaLnBrk="1" fontAlgn="auto" hangingPunct="1">
              <a:spcBef>
                <a:spcPts val="0"/>
              </a:spcBef>
              <a:spcAft>
                <a:spcPts val="0"/>
              </a:spcAft>
            </a:pPr>
            <a:endParaRPr lang="en-US" dirty="0">
              <a:solidFill>
                <a:prstClr val="black">
                  <a:tint val="75000"/>
                </a:prstClr>
              </a:solidFill>
              <a:latin typeface="Calibri"/>
              <a:ea typeface="+mn-ea"/>
            </a:endParaRPr>
          </a:p>
        </p:txBody>
      </p:sp>
    </p:spTree>
    <p:extLst>
      <p:ext uri="{BB962C8B-B14F-4D97-AF65-F5344CB8AC3E}">
        <p14:creationId xmlns:p14="http://schemas.microsoft.com/office/powerpoint/2010/main" val="2644168224"/>
      </p:ext>
    </p:extLst>
  </p:cSld>
  <p:clrMap bg1="lt1" tx1="dk1" bg2="lt2" tx2="dk2" accent1="accent1" accent2="accent2" accent3="accent3" accent4="accent4" accent5="accent5" accent6="accent6" hlink="hlink" folHlink="folHlink"/>
  <p:sldLayoutIdLst>
    <p:sldLayoutId id="2147484487" r:id="rId1"/>
    <p:sldLayoutId id="2147484488" r:id="rId2"/>
    <p:sldLayoutId id="2147484489" r:id="rId3"/>
    <p:sldLayoutId id="2147484490" r:id="rId4"/>
  </p:sldLayoutIdLst>
  <p:txStyles>
    <p:titleStyle>
      <a:lvl1pPr algn="l" defTabSz="457200" rtl="0" eaLnBrk="1" latinLnBrk="0" hangingPunct="1">
        <a:spcBef>
          <a:spcPct val="0"/>
        </a:spcBef>
        <a:buNone/>
        <a:defRPr sz="2800" b="1" kern="1200">
          <a:solidFill>
            <a:srgbClr val="032C50"/>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rgbClr val="032C50"/>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032C50"/>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032C50"/>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032C50"/>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032C50"/>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090A1D4-9EFA-6C8F-72CF-F172C8492A4A}"/>
              </a:ext>
            </a:extLst>
          </p:cNvPr>
          <p:cNvSpPr txBox="1"/>
          <p:nvPr/>
        </p:nvSpPr>
        <p:spPr>
          <a:xfrm>
            <a:off x="4482060" y="2257651"/>
            <a:ext cx="6743508" cy="3046988"/>
          </a:xfrm>
          <a:prstGeom prst="rect">
            <a:avLst/>
          </a:prstGeom>
          <a:noFill/>
        </p:spPr>
        <p:txBody>
          <a:bodyPr wrap="square">
            <a:spAutoFit/>
          </a:bodyPr>
          <a:lstStyle/>
          <a:p>
            <a:pPr algn="ctr"/>
            <a:r>
              <a:rPr lang="en-ZA" sz="2400" b="1" dirty="0">
                <a:effectLst/>
                <a:latin typeface="Arial" panose="020B0604020202020204" pitchFamily="34" charset="0"/>
              </a:rPr>
              <a:t>African Network of Information Commissions</a:t>
            </a:r>
            <a:endParaRPr lang="en-ZA" sz="2400" dirty="0">
              <a:effectLst/>
              <a:latin typeface="Arial" panose="020B0604020202020204" pitchFamily="34" charset="0"/>
            </a:endParaRPr>
          </a:p>
          <a:p>
            <a:pPr algn="ctr"/>
            <a:endParaRPr lang="en-ZA" sz="2400" b="1" dirty="0">
              <a:latin typeface="Arial" panose="020B0604020202020204" pitchFamily="34" charset="0"/>
            </a:endParaRPr>
          </a:p>
          <a:p>
            <a:pPr algn="ctr"/>
            <a:r>
              <a:rPr lang="en-ZA" sz="2400" b="1" dirty="0">
                <a:latin typeface="Arial" panose="020B0604020202020204" pitchFamily="34" charset="0"/>
              </a:rPr>
              <a:t>REGIONAL REPORT</a:t>
            </a:r>
          </a:p>
          <a:p>
            <a:pPr algn="ctr"/>
            <a:r>
              <a:rPr lang="en-ZA" sz="2400" b="1" dirty="0">
                <a:effectLst/>
                <a:latin typeface="Arial" panose="020B0604020202020204" pitchFamily="34" charset="0"/>
              </a:rPr>
              <a:t>________________</a:t>
            </a:r>
          </a:p>
          <a:p>
            <a:pPr algn="ctr"/>
            <a:r>
              <a:rPr lang="en-ZA" sz="2400" b="1" dirty="0">
                <a:effectLst/>
                <a:latin typeface="Arial" panose="020B0604020202020204" pitchFamily="34" charset="0"/>
              </a:rPr>
              <a:t>2026</a:t>
            </a:r>
            <a:endParaRPr lang="en-ZA" sz="2400" b="1" dirty="0">
              <a:latin typeface="Arial" panose="020B0604020202020204" pitchFamily="34" charset="0"/>
            </a:endParaRPr>
          </a:p>
          <a:p>
            <a:pPr algn="ctr"/>
            <a:endParaRPr lang="en-ZA" sz="2400" b="1" dirty="0">
              <a:effectLst/>
              <a:latin typeface="Arial" panose="020B0604020202020204" pitchFamily="34" charset="0"/>
            </a:endParaRPr>
          </a:p>
          <a:p>
            <a:pPr algn="ctr"/>
            <a:r>
              <a:rPr lang="en-ZA" sz="2400" b="1" dirty="0">
                <a:latin typeface="Arial" panose="020B0604020202020204" pitchFamily="34" charset="0"/>
              </a:rPr>
              <a:t>Commissioner Tlakula</a:t>
            </a:r>
            <a:endParaRPr lang="en-ZA" sz="2400" dirty="0">
              <a:effectLst/>
              <a:latin typeface="Arial" panose="020B0604020202020204" pitchFamily="34" charset="0"/>
            </a:endParaRPr>
          </a:p>
          <a:p>
            <a:pPr algn="ctr" defTabSz="457200" eaLnBrk="1" fontAlgn="auto" hangingPunct="1">
              <a:spcBef>
                <a:spcPts val="0"/>
              </a:spcBef>
              <a:spcAft>
                <a:spcPts val="0"/>
              </a:spcAft>
              <a:defRPr/>
            </a:pPr>
            <a:endParaRPr lang="en-US" sz="2400" b="1" dirty="0">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02499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75DDA-EF37-1C06-77FD-D8F8BE89962A}"/>
              </a:ext>
            </a:extLst>
          </p:cNvPr>
          <p:cNvSpPr>
            <a:spLocks noGrp="1"/>
          </p:cNvSpPr>
          <p:nvPr>
            <p:ph type="title"/>
          </p:nvPr>
        </p:nvSpPr>
        <p:spPr/>
        <p:txBody>
          <a:bodyPr>
            <a:norm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ZA" sz="2800" b="1"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rPr>
              <a:t>South Africa</a:t>
            </a:r>
            <a:endParaRPr kumimoji="0" lang="en-ZA" sz="2800" b="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endParaRPr>
          </a:p>
        </p:txBody>
      </p:sp>
      <p:pic>
        <p:nvPicPr>
          <p:cNvPr id="30" name="Picture 29">
            <a:extLst>
              <a:ext uri="{FF2B5EF4-FFF2-40B4-BE49-F238E27FC236}">
                <a16:creationId xmlns:a16="http://schemas.microsoft.com/office/drawing/2014/main" id="{DA454929-BD2E-D601-C916-721BA5CD8930}"/>
              </a:ext>
            </a:extLst>
          </p:cNvPr>
          <p:cNvPicPr>
            <a:picLocks noChangeAspect="1"/>
          </p:cNvPicPr>
          <p:nvPr/>
        </p:nvPicPr>
        <p:blipFill>
          <a:blip r:embed="rId2"/>
          <a:stretch>
            <a:fillRect/>
          </a:stretch>
        </p:blipFill>
        <p:spPr>
          <a:xfrm>
            <a:off x="1204195" y="1415249"/>
            <a:ext cx="368300" cy="368300"/>
          </a:xfrm>
          <a:prstGeom prst="rect">
            <a:avLst/>
          </a:prstGeom>
        </p:spPr>
      </p:pic>
      <p:sp>
        <p:nvSpPr>
          <p:cNvPr id="3" name="Content Placeholder 2">
            <a:extLst>
              <a:ext uri="{FF2B5EF4-FFF2-40B4-BE49-F238E27FC236}">
                <a16:creationId xmlns:a16="http://schemas.microsoft.com/office/drawing/2014/main" id="{B8F13A63-3B13-C862-C053-1735178980B9}"/>
              </a:ext>
            </a:extLst>
          </p:cNvPr>
          <p:cNvSpPr txBox="1">
            <a:spLocks/>
          </p:cNvSpPr>
          <p:nvPr/>
        </p:nvSpPr>
        <p:spPr>
          <a:xfrm>
            <a:off x="838200" y="1588168"/>
            <a:ext cx="10515600" cy="4735630"/>
          </a:xfrm>
          <a:prstGeom prst="rect">
            <a:avLst/>
          </a:prstGeom>
        </p:spPr>
        <p:txBody>
          <a:bodyPr>
            <a:normAutofit fontScale="40000" lnSpcReduction="20000"/>
          </a:bodyPr>
          <a:lstStyle>
            <a:lvl1pPr marL="342900" indent="-342900" algn="l" defTabSz="457200" rtl="0" eaLnBrk="1" latinLnBrk="0" hangingPunct="1">
              <a:spcBef>
                <a:spcPct val="20000"/>
              </a:spcBef>
              <a:buFont typeface="Arial"/>
              <a:buChar char="•"/>
              <a:defRPr sz="3200" kern="1200">
                <a:solidFill>
                  <a:srgbClr val="032C50"/>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032C50"/>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032C50"/>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032C50"/>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032C50"/>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base">
              <a:spcAft>
                <a:spcPts val="800"/>
              </a:spcAft>
              <a:buFont typeface="Arial" panose="020B0604020202020204" pitchFamily="34" charset="0"/>
              <a:buChar char="•"/>
            </a:pPr>
            <a:r>
              <a:rPr lang="en-ZA" sz="4500" b="1" dirty="0">
                <a:solidFill>
                  <a:srgbClr val="16714A"/>
                </a:solidFill>
                <a:latin typeface="Arial" panose="020B0604020202020204" pitchFamily="34" charset="0"/>
                <a:cs typeface="Arial" panose="020B0604020202020204" pitchFamily="34" charset="0"/>
              </a:rPr>
              <a:t>Over the past 12 months, the Information Regulator (South Africa) has strengthened oversight of the Promotion of Access to Information Act (PAIA) through tighter compliance monitoring and expanded digital transformation projects. In the 2025/2026 financial year, the Regulator expanded its </a:t>
            </a:r>
            <a:r>
              <a:rPr lang="en-ZA" sz="4500" b="1" dirty="0" err="1">
                <a:solidFill>
                  <a:srgbClr val="16714A"/>
                </a:solidFill>
                <a:latin typeface="Arial" panose="020B0604020202020204" pitchFamily="34" charset="0"/>
                <a:cs typeface="Arial" panose="020B0604020202020204" pitchFamily="34" charset="0"/>
              </a:rPr>
              <a:t>eServices</a:t>
            </a:r>
            <a:r>
              <a:rPr lang="en-ZA" sz="4500" b="1" dirty="0">
                <a:solidFill>
                  <a:srgbClr val="16714A"/>
                </a:solidFill>
                <a:latin typeface="Arial" panose="020B0604020202020204" pitchFamily="34" charset="0"/>
                <a:cs typeface="Arial" panose="020B0604020202020204" pitchFamily="34" charset="0"/>
              </a:rPr>
              <a:t> portal by launching features that enable the submission of statistics on information requests processed during the preceding financial year and the submission of PAIA complaints through the portal.</a:t>
            </a:r>
          </a:p>
          <a:p>
            <a:pPr fontAlgn="base">
              <a:spcAft>
                <a:spcPts val="800"/>
              </a:spcAft>
              <a:buFont typeface="Arial" panose="020B0604020202020204" pitchFamily="34" charset="0"/>
              <a:buChar char="•"/>
            </a:pPr>
            <a:r>
              <a:rPr lang="en-ZA" sz="4500" b="1" dirty="0">
                <a:solidFill>
                  <a:srgbClr val="16714A"/>
                </a:solidFill>
                <a:latin typeface="Arial" panose="020B0604020202020204" pitchFamily="34" charset="0"/>
                <a:cs typeface="Arial" panose="020B0604020202020204" pitchFamily="34" charset="0"/>
              </a:rPr>
              <a:t>The Regulator also advanced significant legislative reforms aimed at addressing weaknesses in PAIA’s enforcement framework. Proposed amendments would introduce administrative fines for non-compliance, strengthen enforcement relating to compliance assessments and the non-submission of section 32 and section 83(4) annual reports, and align PAIA more closely with the enforcement powers available under POPIA. </a:t>
            </a:r>
          </a:p>
          <a:p>
            <a:pPr fontAlgn="base">
              <a:spcAft>
                <a:spcPts val="800"/>
              </a:spcAft>
              <a:buFont typeface="Arial" panose="020B0604020202020204" pitchFamily="34" charset="0"/>
              <a:buChar char="•"/>
            </a:pPr>
            <a:r>
              <a:rPr lang="en-ZA" sz="4500" b="1" dirty="0">
                <a:solidFill>
                  <a:srgbClr val="16714A"/>
                </a:solidFill>
                <a:latin typeface="Arial" panose="020B0604020202020204" pitchFamily="34" charset="0"/>
                <a:cs typeface="Arial" panose="020B0604020202020204" pitchFamily="34" charset="0"/>
              </a:rPr>
              <a:t>Through the Judicial Matters Amendment Bill (B8-2025), a proposed section 78(5) would further empower the Regulator to release a record directly where an enforcement notice has been ignored, no court challenge has been lodged, and the 180-day period has expired. </a:t>
            </a:r>
            <a:br>
              <a:rPr lang="en-ZA" sz="4500" dirty="0">
                <a:latin typeface="Arial" panose="020B0604020202020204" pitchFamily="34" charset="0"/>
                <a:cs typeface="Arial" panose="020B0604020202020204" pitchFamily="34" charset="0"/>
              </a:rPr>
            </a:br>
            <a:endParaRPr lang="en-ZA" sz="4500" dirty="0">
              <a:latin typeface="Arial" panose="020B0604020202020204" pitchFamily="34" charset="0"/>
              <a:cs typeface="Arial" panose="020B0604020202020204" pitchFamily="34" charset="0"/>
            </a:endParaRPr>
          </a:p>
          <a:p>
            <a:pPr fontAlgn="auto">
              <a:spcAft>
                <a:spcPts val="0"/>
              </a:spcAft>
            </a:pPr>
            <a:endParaRPr lang="en-ZA" dirty="0"/>
          </a:p>
        </p:txBody>
      </p:sp>
    </p:spTree>
    <p:extLst>
      <p:ext uri="{BB962C8B-B14F-4D97-AF65-F5344CB8AC3E}">
        <p14:creationId xmlns:p14="http://schemas.microsoft.com/office/powerpoint/2010/main" val="1245396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25BB8-652D-EEC2-7670-8667FBC3E3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79BFDA-46BD-72C1-87E3-26B4FA2AF770}"/>
              </a:ext>
            </a:extLst>
          </p:cNvPr>
          <p:cNvSpPr>
            <a:spLocks noGrp="1"/>
          </p:cNvSpPr>
          <p:nvPr>
            <p:ph type="title"/>
          </p:nvPr>
        </p:nvSpPr>
        <p:spPr/>
        <p:txBody>
          <a:bodyPr>
            <a:norm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ZA" sz="2800" b="1"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rPr>
              <a:t>…South Africa</a:t>
            </a:r>
            <a:endParaRPr kumimoji="0" lang="en-ZA" sz="2800" b="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endParaRPr>
          </a:p>
        </p:txBody>
      </p:sp>
      <p:pic>
        <p:nvPicPr>
          <p:cNvPr id="30" name="Picture 29">
            <a:extLst>
              <a:ext uri="{FF2B5EF4-FFF2-40B4-BE49-F238E27FC236}">
                <a16:creationId xmlns:a16="http://schemas.microsoft.com/office/drawing/2014/main" id="{F978D457-015A-43D7-5466-4CB51F23F9B2}"/>
              </a:ext>
            </a:extLst>
          </p:cNvPr>
          <p:cNvPicPr>
            <a:picLocks noChangeAspect="1"/>
          </p:cNvPicPr>
          <p:nvPr/>
        </p:nvPicPr>
        <p:blipFill>
          <a:blip r:embed="rId2"/>
          <a:stretch>
            <a:fillRect/>
          </a:stretch>
        </p:blipFill>
        <p:spPr>
          <a:xfrm>
            <a:off x="1204195" y="1415249"/>
            <a:ext cx="368300" cy="368300"/>
          </a:xfrm>
          <a:prstGeom prst="rect">
            <a:avLst/>
          </a:prstGeom>
        </p:spPr>
      </p:pic>
      <p:sp>
        <p:nvSpPr>
          <p:cNvPr id="4" name="Content Placeholder 2">
            <a:extLst>
              <a:ext uri="{FF2B5EF4-FFF2-40B4-BE49-F238E27FC236}">
                <a16:creationId xmlns:a16="http://schemas.microsoft.com/office/drawing/2014/main" id="{498185BE-B027-8EC4-DAC7-7FF46AEEBE89}"/>
              </a:ext>
            </a:extLst>
          </p:cNvPr>
          <p:cNvSpPr txBox="1">
            <a:spLocks/>
          </p:cNvSpPr>
          <p:nvPr/>
        </p:nvSpPr>
        <p:spPr>
          <a:xfrm>
            <a:off x="838200" y="1825625"/>
            <a:ext cx="10515600" cy="4351338"/>
          </a:xfrm>
          <a:prstGeom prst="rect">
            <a:avLst/>
          </a:prstGeom>
        </p:spPr>
        <p:txBody>
          <a:bodyPr/>
          <a:lstStyle>
            <a:lvl1pPr marL="342900" indent="-342900" algn="l" defTabSz="457200" rtl="0" eaLnBrk="1" latinLnBrk="0" hangingPunct="1">
              <a:spcBef>
                <a:spcPct val="20000"/>
              </a:spcBef>
              <a:buFont typeface="Arial"/>
              <a:buChar char="•"/>
              <a:defRPr sz="3200" kern="1200">
                <a:solidFill>
                  <a:srgbClr val="032C50"/>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032C50"/>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032C50"/>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032C50"/>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032C50"/>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spcAft>
                <a:spcPts val="0"/>
              </a:spcAft>
            </a:pPr>
            <a:r>
              <a:rPr lang="en-ZA" sz="1800" b="1" dirty="0">
                <a:solidFill>
                  <a:srgbClr val="16714A"/>
                </a:solidFill>
                <a:latin typeface="Arial" panose="020B0604020202020204" pitchFamily="34" charset="0"/>
                <a:cs typeface="Arial" panose="020B0604020202020204" pitchFamily="34" charset="0"/>
              </a:rPr>
              <a:t>This proposal has been presented by the Regulator to Parliament’s Portfolio Committee on Justice and Constitutional Development on 3 June 2026, and the Committee has agreed to the legislative proposal. The next step would be for the amendment Bill to be adopted by the National Assembly for this important legislative amendment to become law.</a:t>
            </a:r>
          </a:p>
          <a:p>
            <a:pPr marL="0" indent="0" fontAlgn="auto">
              <a:spcAft>
                <a:spcPts val="0"/>
              </a:spcAft>
              <a:buNone/>
            </a:pPr>
            <a:endParaRPr lang="en-ZA" sz="1800" b="1" dirty="0">
              <a:solidFill>
                <a:srgbClr val="16714A"/>
              </a:solidFill>
              <a:latin typeface="Arial" panose="020B0604020202020204" pitchFamily="34" charset="0"/>
              <a:cs typeface="Arial" panose="020B0604020202020204" pitchFamily="34" charset="0"/>
            </a:endParaRPr>
          </a:p>
          <a:p>
            <a:pPr fontAlgn="auto">
              <a:spcAft>
                <a:spcPts val="0"/>
              </a:spcAft>
            </a:pPr>
            <a:r>
              <a:rPr lang="en-ZA" sz="1800" b="1" dirty="0">
                <a:solidFill>
                  <a:srgbClr val="16714A"/>
                </a:solidFill>
                <a:latin typeface="Arial" panose="020B0604020202020204" pitchFamily="34" charset="0"/>
                <a:cs typeface="Arial" panose="020B0604020202020204" pitchFamily="34" charset="0"/>
              </a:rPr>
              <a:t>The Regulator conducted high profile investigations on the following organisations: South African Receiver of Revenue Service, Johannesburg Stock Exchange, and State Security Agency. </a:t>
            </a:r>
          </a:p>
          <a:p>
            <a:pPr marL="0" indent="0" fontAlgn="auto">
              <a:spcAft>
                <a:spcPts val="0"/>
              </a:spcAft>
              <a:buNone/>
            </a:pPr>
            <a:endParaRPr lang="en-ZA" dirty="0"/>
          </a:p>
        </p:txBody>
      </p:sp>
    </p:spTree>
    <p:extLst>
      <p:ext uri="{BB962C8B-B14F-4D97-AF65-F5344CB8AC3E}">
        <p14:creationId xmlns:p14="http://schemas.microsoft.com/office/powerpoint/2010/main" val="509807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95906-26DE-5BF4-2B8F-355F86B7B8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A1E2DE-A020-616E-4A7D-9F4B17FDC2A4}"/>
              </a:ext>
            </a:extLst>
          </p:cNvPr>
          <p:cNvSpPr>
            <a:spLocks noGrp="1"/>
          </p:cNvSpPr>
          <p:nvPr>
            <p:ph type="title"/>
          </p:nvPr>
        </p:nvSpPr>
        <p:spPr/>
        <p:txBody>
          <a:bodyPr>
            <a:norm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lang="en-US" dirty="0">
                <a:solidFill>
                  <a:srgbClr val="16714A"/>
                </a:solidFill>
                <a:latin typeface="Arial" panose="020B0604020202020204" pitchFamily="34" charset="0"/>
                <a:ea typeface="ＭＳ Ｐゴシック" charset="0"/>
                <a:cs typeface="Arial" panose="020B0604020202020204" pitchFamily="34" charset="0"/>
              </a:rPr>
              <a:t>M</a:t>
            </a:r>
            <a:r>
              <a:rPr lang="en-ZA" dirty="0" err="1">
                <a:solidFill>
                  <a:srgbClr val="16714A"/>
                </a:solidFill>
                <a:latin typeface="Arial" panose="020B0604020202020204" pitchFamily="34" charset="0"/>
                <a:ea typeface="ＭＳ Ｐゴシック" charset="0"/>
                <a:cs typeface="Arial" panose="020B0604020202020204" pitchFamily="34" charset="0"/>
              </a:rPr>
              <a:t>alawi</a:t>
            </a:r>
            <a:endParaRPr kumimoji="0" lang="en-ZA" sz="2800" b="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endParaRPr>
          </a:p>
        </p:txBody>
      </p:sp>
      <p:pic>
        <p:nvPicPr>
          <p:cNvPr id="30" name="Picture 29">
            <a:extLst>
              <a:ext uri="{FF2B5EF4-FFF2-40B4-BE49-F238E27FC236}">
                <a16:creationId xmlns:a16="http://schemas.microsoft.com/office/drawing/2014/main" id="{3D4C7B86-AF59-A328-EECA-094F63B80F94}"/>
              </a:ext>
            </a:extLst>
          </p:cNvPr>
          <p:cNvPicPr>
            <a:picLocks noChangeAspect="1"/>
          </p:cNvPicPr>
          <p:nvPr/>
        </p:nvPicPr>
        <p:blipFill>
          <a:blip r:embed="rId2"/>
          <a:stretch>
            <a:fillRect/>
          </a:stretch>
        </p:blipFill>
        <p:spPr>
          <a:xfrm>
            <a:off x="1204195" y="1415249"/>
            <a:ext cx="368300" cy="368300"/>
          </a:xfrm>
          <a:prstGeom prst="rect">
            <a:avLst/>
          </a:prstGeom>
        </p:spPr>
      </p:pic>
      <p:sp>
        <p:nvSpPr>
          <p:cNvPr id="3" name="Content Placeholder 2">
            <a:extLst>
              <a:ext uri="{FF2B5EF4-FFF2-40B4-BE49-F238E27FC236}">
                <a16:creationId xmlns:a16="http://schemas.microsoft.com/office/drawing/2014/main" id="{390C5F18-018D-1731-B40E-197A03EF8C57}"/>
              </a:ext>
            </a:extLst>
          </p:cNvPr>
          <p:cNvSpPr txBox="1">
            <a:spLocks/>
          </p:cNvSpPr>
          <p:nvPr/>
        </p:nvSpPr>
        <p:spPr>
          <a:xfrm>
            <a:off x="838200" y="1415249"/>
            <a:ext cx="10515600" cy="4761714"/>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rgbClr val="032C50"/>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032C50"/>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032C50"/>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032C50"/>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032C50"/>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spcAft>
                <a:spcPts val="0"/>
              </a:spcAft>
              <a:buFont typeface="Arial"/>
              <a:buNone/>
            </a:pPr>
            <a:r>
              <a:rPr lang="en-ZA" sz="1800" b="1" dirty="0">
                <a:solidFill>
                  <a:srgbClr val="16714A"/>
                </a:solidFill>
              </a:rPr>
              <a:t>LEGAL BATTLES IN THE INTERPRETAION AND APPLICATION OF THE ACCESS TO INFORMATION LAW</a:t>
            </a:r>
          </a:p>
          <a:p>
            <a:pPr fontAlgn="auto">
              <a:spcAft>
                <a:spcPts val="0"/>
              </a:spcAft>
            </a:pPr>
            <a:r>
              <a:rPr lang="en-ZA" sz="1800" b="1" dirty="0">
                <a:solidFill>
                  <a:srgbClr val="16714A"/>
                </a:solidFill>
              </a:rPr>
              <a:t> Mota Engil vs Attorney General &amp; MHRC Court Ruling</a:t>
            </a:r>
          </a:p>
          <a:p>
            <a:pPr fontAlgn="auto">
              <a:spcAft>
                <a:spcPts val="0"/>
              </a:spcAft>
            </a:pPr>
            <a:r>
              <a:rPr lang="en-ZA" sz="1800" b="1" dirty="0">
                <a:solidFill>
                  <a:srgbClr val="16714A"/>
                </a:solidFill>
              </a:rPr>
              <a:t>The Malawi High Court on 6th March 2026 ruled against Mota-Engil (a private company) in a judicial review proceeding in which the company sued the Attorney General (on behalf of the Malawi Human Rights Commission) following the Commission’s decision to assess the company for compliance with the Access to Information Act (ATIA).</a:t>
            </a:r>
          </a:p>
          <a:p>
            <a:pPr fontAlgn="auto">
              <a:spcAft>
                <a:spcPts val="0"/>
              </a:spcAft>
            </a:pPr>
            <a:r>
              <a:rPr lang="en-ZA" sz="1800" b="1" dirty="0">
                <a:solidFill>
                  <a:srgbClr val="16714A"/>
                </a:solidFill>
              </a:rPr>
              <a:t>Mota-Engil challenged a notice issued by the Commission seeking to assess whether the company had mechanisms in place to comply with ATIA. The company subsequently commenced judicial review proceedings in the High Court, arguing that it does not qualify as a relevant private body under the Act.</a:t>
            </a:r>
          </a:p>
          <a:p>
            <a:pPr fontAlgn="auto">
              <a:spcAft>
                <a:spcPts val="0"/>
              </a:spcAft>
            </a:pPr>
            <a:r>
              <a:rPr lang="en-ZA" sz="1800" b="1" dirty="0">
                <a:solidFill>
                  <a:srgbClr val="16714A"/>
                </a:solidFill>
              </a:rPr>
              <a:t>In its determination, the Court found that Mota-Engil is indeed a relevant private body and must, to the extent of the work it performs under government contracts, comply with the Access to Information Act. The Court further held that it could not dismiss the judicial review on a technicality relating to the incorrect naming of a party. Finally, the Court found that the Defendants’ decision to assess the Claimant was neither illegal nor unreasonable.</a:t>
            </a:r>
          </a:p>
          <a:p>
            <a:pPr fontAlgn="auto">
              <a:spcAft>
                <a:spcPts val="0"/>
              </a:spcAft>
            </a:pPr>
            <a:endParaRPr lang="en-ZA" sz="1800" b="1" dirty="0">
              <a:solidFill>
                <a:srgbClr val="16714A"/>
              </a:solidFill>
            </a:endParaRPr>
          </a:p>
        </p:txBody>
      </p:sp>
    </p:spTree>
    <p:extLst>
      <p:ext uri="{BB962C8B-B14F-4D97-AF65-F5344CB8AC3E}">
        <p14:creationId xmlns:p14="http://schemas.microsoft.com/office/powerpoint/2010/main" val="1213033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8F738-FE9B-C3EF-DD11-986FFF5E5E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873AE6-83BA-E459-3216-7C2C67AED6BE}"/>
              </a:ext>
            </a:extLst>
          </p:cNvPr>
          <p:cNvSpPr>
            <a:spLocks noGrp="1"/>
          </p:cNvSpPr>
          <p:nvPr>
            <p:ph type="title"/>
          </p:nvPr>
        </p:nvSpPr>
        <p:spPr/>
        <p:txBody>
          <a:bodyPr>
            <a:norm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lang="en-US" dirty="0">
                <a:solidFill>
                  <a:srgbClr val="16714A"/>
                </a:solidFill>
                <a:latin typeface="Arial" panose="020B0604020202020204" pitchFamily="34" charset="0"/>
                <a:ea typeface="ＭＳ Ｐゴシック" charset="0"/>
                <a:cs typeface="Arial" panose="020B0604020202020204" pitchFamily="34" charset="0"/>
              </a:rPr>
              <a:t>…M</a:t>
            </a:r>
            <a:r>
              <a:rPr lang="en-ZA" dirty="0" err="1">
                <a:solidFill>
                  <a:srgbClr val="16714A"/>
                </a:solidFill>
                <a:latin typeface="Arial" panose="020B0604020202020204" pitchFamily="34" charset="0"/>
                <a:ea typeface="ＭＳ Ｐゴシック" charset="0"/>
                <a:cs typeface="Arial" panose="020B0604020202020204" pitchFamily="34" charset="0"/>
              </a:rPr>
              <a:t>alawi</a:t>
            </a:r>
            <a:endParaRPr kumimoji="0" lang="en-ZA" sz="2800" b="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endParaRPr>
          </a:p>
        </p:txBody>
      </p:sp>
      <p:pic>
        <p:nvPicPr>
          <p:cNvPr id="30" name="Picture 29">
            <a:extLst>
              <a:ext uri="{FF2B5EF4-FFF2-40B4-BE49-F238E27FC236}">
                <a16:creationId xmlns:a16="http://schemas.microsoft.com/office/drawing/2014/main" id="{54C068AD-1103-0ACF-C2C7-8B8637B073B4}"/>
              </a:ext>
            </a:extLst>
          </p:cNvPr>
          <p:cNvPicPr>
            <a:picLocks noChangeAspect="1"/>
          </p:cNvPicPr>
          <p:nvPr/>
        </p:nvPicPr>
        <p:blipFill>
          <a:blip r:embed="rId2"/>
          <a:stretch>
            <a:fillRect/>
          </a:stretch>
        </p:blipFill>
        <p:spPr>
          <a:xfrm>
            <a:off x="1204195" y="1415249"/>
            <a:ext cx="368300" cy="368300"/>
          </a:xfrm>
          <a:prstGeom prst="rect">
            <a:avLst/>
          </a:prstGeom>
        </p:spPr>
      </p:pic>
      <p:sp>
        <p:nvSpPr>
          <p:cNvPr id="3" name="Content Placeholder 2">
            <a:extLst>
              <a:ext uri="{FF2B5EF4-FFF2-40B4-BE49-F238E27FC236}">
                <a16:creationId xmlns:a16="http://schemas.microsoft.com/office/drawing/2014/main" id="{DE37FD07-556A-C069-07B4-7C270D43B8F3}"/>
              </a:ext>
            </a:extLst>
          </p:cNvPr>
          <p:cNvSpPr txBox="1">
            <a:spLocks/>
          </p:cNvSpPr>
          <p:nvPr/>
        </p:nvSpPr>
        <p:spPr>
          <a:xfrm>
            <a:off x="838200" y="1415249"/>
            <a:ext cx="10515600" cy="4761714"/>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rgbClr val="032C50"/>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032C50"/>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032C50"/>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032C50"/>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032C50"/>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spcAft>
                <a:spcPts val="0"/>
              </a:spcAft>
            </a:pPr>
            <a:r>
              <a:rPr lang="en-ZA" sz="1800" b="1" dirty="0">
                <a:solidFill>
                  <a:srgbClr val="16714A"/>
                </a:solidFill>
              </a:rPr>
              <a:t>However, Mota Engil has since appealed against the judgment at the Supreme Court and it has been granted a stay order against the judgment. The legal battle continues pending the Supreme Court determination.</a:t>
            </a:r>
          </a:p>
          <a:p>
            <a:pPr marL="0" indent="0" fontAlgn="auto">
              <a:spcAft>
                <a:spcPts val="0"/>
              </a:spcAft>
              <a:buNone/>
            </a:pPr>
            <a:endParaRPr lang="en-ZA" sz="1800" b="1" dirty="0">
              <a:solidFill>
                <a:srgbClr val="16714A"/>
              </a:solidFill>
            </a:endParaRPr>
          </a:p>
          <a:p>
            <a:pPr marL="0" indent="0" fontAlgn="auto">
              <a:spcAft>
                <a:spcPts val="0"/>
              </a:spcAft>
              <a:buNone/>
            </a:pPr>
            <a:r>
              <a:rPr lang="en-ZA" sz="1800" b="1" dirty="0">
                <a:solidFill>
                  <a:srgbClr val="16714A"/>
                </a:solidFill>
              </a:rPr>
              <a:t>MALAWI HRC DEVELOPS CAPACITY OF COMMUNITY RADIO STATIONS IN ACCESS TO INFORMATION</a:t>
            </a:r>
          </a:p>
          <a:p>
            <a:pPr fontAlgn="auto">
              <a:spcAft>
                <a:spcPts val="0"/>
              </a:spcAft>
              <a:buFont typeface="Arial" panose="020B0604020202020204" pitchFamily="34" charset="0"/>
              <a:buChar char="•"/>
            </a:pPr>
            <a:r>
              <a:rPr lang="en-ZA" sz="1800" b="1" dirty="0">
                <a:solidFill>
                  <a:srgbClr val="16714A"/>
                </a:solidFill>
              </a:rPr>
              <a:t>13 community radio stations were trained in access to information, gender and advocacy with the objective of the media houses to bring important public information to people through radio and digital platforms.</a:t>
            </a:r>
          </a:p>
          <a:p>
            <a:pPr fontAlgn="auto">
              <a:spcAft>
                <a:spcPts val="0"/>
              </a:spcAft>
            </a:pPr>
            <a:r>
              <a:rPr lang="en-ZA" sz="1800" b="1" dirty="0">
                <a:solidFill>
                  <a:srgbClr val="16714A"/>
                </a:solidFill>
              </a:rPr>
              <a:t>Since the training in April 2026, more than 200 000 listeners have been reached on various topics and programs.</a:t>
            </a:r>
          </a:p>
          <a:p>
            <a:pPr fontAlgn="auto">
              <a:spcAft>
                <a:spcPts val="0"/>
              </a:spcAft>
            </a:pPr>
            <a:r>
              <a:rPr lang="en-ZA" sz="1800" b="1" dirty="0">
                <a:solidFill>
                  <a:srgbClr val="16714A"/>
                </a:solidFill>
              </a:rPr>
              <a:t>The Commission was funded by UNESCO through IPDC.</a:t>
            </a:r>
          </a:p>
          <a:p>
            <a:pPr fontAlgn="auto">
              <a:spcAft>
                <a:spcPts val="0"/>
              </a:spcAft>
            </a:pPr>
            <a:endParaRPr lang="en-ZA" sz="1800" b="1" dirty="0">
              <a:solidFill>
                <a:srgbClr val="16714A"/>
              </a:solidFill>
            </a:endParaRPr>
          </a:p>
          <a:p>
            <a:pPr fontAlgn="auto">
              <a:spcAft>
                <a:spcPts val="0"/>
              </a:spcAft>
            </a:pPr>
            <a:endParaRPr lang="en-ZA" sz="1800" b="1" dirty="0">
              <a:solidFill>
                <a:srgbClr val="16714A"/>
              </a:solidFill>
            </a:endParaRPr>
          </a:p>
        </p:txBody>
      </p:sp>
    </p:spTree>
    <p:extLst>
      <p:ext uri="{BB962C8B-B14F-4D97-AF65-F5344CB8AC3E}">
        <p14:creationId xmlns:p14="http://schemas.microsoft.com/office/powerpoint/2010/main" val="2388367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6EB28-75EB-EA33-397B-037A10C299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03AD97-AB61-1550-78EB-57893CC8907A}"/>
              </a:ext>
            </a:extLst>
          </p:cNvPr>
          <p:cNvSpPr>
            <a:spLocks noGrp="1"/>
          </p:cNvSpPr>
          <p:nvPr>
            <p:ph type="title"/>
          </p:nvPr>
        </p:nvSpPr>
        <p:spPr/>
        <p:txBody>
          <a:bodyPr>
            <a:norm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280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rPr>
              <a:t>Sierra Leone</a:t>
            </a:r>
            <a:endParaRPr kumimoji="0" lang="en-ZA" sz="280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endParaRPr>
          </a:p>
        </p:txBody>
      </p:sp>
      <p:pic>
        <p:nvPicPr>
          <p:cNvPr id="30" name="Picture 29">
            <a:extLst>
              <a:ext uri="{FF2B5EF4-FFF2-40B4-BE49-F238E27FC236}">
                <a16:creationId xmlns:a16="http://schemas.microsoft.com/office/drawing/2014/main" id="{D5F57DFC-BB4A-0D99-B787-70FC9ECCC0EE}"/>
              </a:ext>
            </a:extLst>
          </p:cNvPr>
          <p:cNvPicPr>
            <a:picLocks noChangeAspect="1"/>
          </p:cNvPicPr>
          <p:nvPr/>
        </p:nvPicPr>
        <p:blipFill>
          <a:blip r:embed="rId2"/>
          <a:stretch>
            <a:fillRect/>
          </a:stretch>
        </p:blipFill>
        <p:spPr>
          <a:xfrm>
            <a:off x="1204195" y="1415249"/>
            <a:ext cx="368300" cy="368300"/>
          </a:xfrm>
          <a:prstGeom prst="rect">
            <a:avLst/>
          </a:prstGeom>
        </p:spPr>
      </p:pic>
      <p:sp>
        <p:nvSpPr>
          <p:cNvPr id="4" name="Content Placeholder 2">
            <a:extLst>
              <a:ext uri="{FF2B5EF4-FFF2-40B4-BE49-F238E27FC236}">
                <a16:creationId xmlns:a16="http://schemas.microsoft.com/office/drawing/2014/main" id="{0AD8998D-AC7C-2F6A-0825-458F64E62F21}"/>
              </a:ext>
            </a:extLst>
          </p:cNvPr>
          <p:cNvSpPr txBox="1">
            <a:spLocks/>
          </p:cNvSpPr>
          <p:nvPr/>
        </p:nvSpPr>
        <p:spPr>
          <a:xfrm>
            <a:off x="838200" y="1825625"/>
            <a:ext cx="10515600" cy="4351338"/>
          </a:xfrm>
          <a:prstGeom prst="rect">
            <a:avLst/>
          </a:prstGeom>
        </p:spPr>
        <p:txBody>
          <a:bodyPr>
            <a:normAutofit fontScale="55000" lnSpcReduction="20000"/>
          </a:bodyPr>
          <a:lstStyle>
            <a:lvl1pPr marL="342900" indent="-342900" algn="l" defTabSz="457200" rtl="0" eaLnBrk="1" latinLnBrk="0" hangingPunct="1">
              <a:spcBef>
                <a:spcPct val="20000"/>
              </a:spcBef>
              <a:buFont typeface="Arial"/>
              <a:buChar char="•"/>
              <a:defRPr sz="3200" kern="1200">
                <a:solidFill>
                  <a:srgbClr val="032C50"/>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032C50"/>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032C50"/>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032C50"/>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032C50"/>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spcAft>
                <a:spcPts val="0"/>
              </a:spcAft>
            </a:pPr>
            <a:r>
              <a:rPr lang="en-US" b="1" dirty="0">
                <a:solidFill>
                  <a:srgbClr val="16714A"/>
                </a:solidFill>
              </a:rPr>
              <a:t>The RAIC held an Executive Committee Meeting with the African Network of Information Commissioners (ANIC) on 16 March 2026 in Freetown, Sierra Leone to share knowledge, collaborate on policies, and strengthen transparency amongst member countries and also held stakeholders meeting with state and non-state actor to support the planning of the proposed conference in September 2026.</a:t>
            </a:r>
            <a:endParaRPr lang="en-ZA" b="1" dirty="0">
              <a:solidFill>
                <a:srgbClr val="16714A"/>
              </a:solidFill>
            </a:endParaRPr>
          </a:p>
          <a:p>
            <a:pPr fontAlgn="auto">
              <a:spcAft>
                <a:spcPts val="0"/>
              </a:spcAft>
            </a:pPr>
            <a:r>
              <a:rPr lang="en-US" b="1" dirty="0">
                <a:solidFill>
                  <a:srgbClr val="16714A"/>
                </a:solidFill>
              </a:rPr>
              <a:t>The RAIC formed partnership with five Civil Society Consortium to increase monitoring on Access to in Sierra Leone and draft MOU developed in March 2026.</a:t>
            </a:r>
            <a:endParaRPr lang="en-ZA" b="1" dirty="0">
              <a:solidFill>
                <a:srgbClr val="16714A"/>
              </a:solidFill>
            </a:endParaRPr>
          </a:p>
          <a:p>
            <a:pPr fontAlgn="auto">
              <a:spcAft>
                <a:spcPts val="0"/>
              </a:spcAft>
            </a:pPr>
            <a:r>
              <a:rPr lang="en-US" b="1" dirty="0">
                <a:solidFill>
                  <a:srgbClr val="16714A"/>
                </a:solidFill>
              </a:rPr>
              <a:t>The Commission signed MOUs with the following institutions, such as: The Anti-Corruption Commission, National Monitoring and Evaluation Authority to boost Transparency in Public Service and the Independent Police Complaints Board to promotes joint public education and awareness activities on the mandates, functions, and services of both institutions.</a:t>
            </a:r>
            <a:endParaRPr lang="en-ZA" b="1" dirty="0">
              <a:solidFill>
                <a:srgbClr val="16714A"/>
              </a:solidFill>
            </a:endParaRPr>
          </a:p>
          <a:p>
            <a:pPr fontAlgn="auto">
              <a:spcAft>
                <a:spcPts val="0"/>
              </a:spcAft>
            </a:pPr>
            <a:r>
              <a:rPr lang="en-US" b="1" dirty="0">
                <a:solidFill>
                  <a:srgbClr val="16714A"/>
                </a:solidFill>
              </a:rPr>
              <a:t>The RAIC officially launched the inaugural national planning committee of the ICIC-IDUAI 2026 Conference and held bilateral consultative meetings with some MDAs to request their support in the upcoming ICIC-IDUAI Conference in Sept 2026. These MDAs includes: Office of the Chief Justice, Ministry of Foreign Affairs and International Corporation, Ministry of Internal Affairs, Ministry of Defense, Ministry of Tourism, Ministry of Planning &amp; Development, Ministry of Transport and Aviation etc. </a:t>
            </a:r>
            <a:endParaRPr lang="en-ZA" b="1" dirty="0">
              <a:solidFill>
                <a:srgbClr val="16714A"/>
              </a:solidFill>
            </a:endParaRPr>
          </a:p>
          <a:p>
            <a:pPr marL="0" indent="0" fontAlgn="auto">
              <a:spcAft>
                <a:spcPts val="0"/>
              </a:spcAft>
              <a:buFont typeface="Arial"/>
              <a:buNone/>
            </a:pPr>
            <a:endParaRPr lang="en-ZA" dirty="0"/>
          </a:p>
        </p:txBody>
      </p:sp>
    </p:spTree>
    <p:extLst>
      <p:ext uri="{BB962C8B-B14F-4D97-AF65-F5344CB8AC3E}">
        <p14:creationId xmlns:p14="http://schemas.microsoft.com/office/powerpoint/2010/main" val="2908634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4D383-FAB8-881F-8E3F-E0043E3F15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9A820F-4382-C065-E5E0-C7E18C9210D9}"/>
              </a:ext>
            </a:extLst>
          </p:cNvPr>
          <p:cNvSpPr>
            <a:spLocks noGrp="1"/>
          </p:cNvSpPr>
          <p:nvPr>
            <p:ph type="title"/>
          </p:nvPr>
        </p:nvSpPr>
        <p:spPr/>
        <p:txBody>
          <a:bodyPr>
            <a:norm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280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rPr>
              <a:t>Kenya</a:t>
            </a:r>
            <a:endParaRPr kumimoji="0" lang="en-ZA" sz="280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endParaRPr>
          </a:p>
        </p:txBody>
      </p:sp>
      <p:pic>
        <p:nvPicPr>
          <p:cNvPr id="30" name="Picture 29">
            <a:extLst>
              <a:ext uri="{FF2B5EF4-FFF2-40B4-BE49-F238E27FC236}">
                <a16:creationId xmlns:a16="http://schemas.microsoft.com/office/drawing/2014/main" id="{5DAC67FC-34AE-8C9B-D985-16B50F858C67}"/>
              </a:ext>
            </a:extLst>
          </p:cNvPr>
          <p:cNvPicPr>
            <a:picLocks noChangeAspect="1"/>
          </p:cNvPicPr>
          <p:nvPr/>
        </p:nvPicPr>
        <p:blipFill>
          <a:blip r:embed="rId2"/>
          <a:stretch>
            <a:fillRect/>
          </a:stretch>
        </p:blipFill>
        <p:spPr>
          <a:xfrm>
            <a:off x="1204195" y="1415249"/>
            <a:ext cx="368300" cy="368300"/>
          </a:xfrm>
          <a:prstGeom prst="rect">
            <a:avLst/>
          </a:prstGeom>
        </p:spPr>
      </p:pic>
      <p:sp>
        <p:nvSpPr>
          <p:cNvPr id="5" name="TextBox 4">
            <a:extLst>
              <a:ext uri="{FF2B5EF4-FFF2-40B4-BE49-F238E27FC236}">
                <a16:creationId xmlns:a16="http://schemas.microsoft.com/office/drawing/2014/main" id="{BF1E83ED-2A4D-E72C-F4C1-CE3EDECFB4B5}"/>
              </a:ext>
            </a:extLst>
          </p:cNvPr>
          <p:cNvSpPr txBox="1"/>
          <p:nvPr/>
        </p:nvSpPr>
        <p:spPr>
          <a:xfrm>
            <a:off x="1388345" y="1466251"/>
            <a:ext cx="9237946" cy="4524315"/>
          </a:xfrm>
          <a:prstGeom prst="rect">
            <a:avLst/>
          </a:prstGeom>
          <a:noFill/>
        </p:spPr>
        <p:txBody>
          <a:bodyPr wrap="square">
            <a:spAutoFit/>
          </a:bodyPr>
          <a:lstStyle/>
          <a:p>
            <a:pPr>
              <a:buFont typeface="Arial" panose="020B0604020202020204" pitchFamily="34" charset="0"/>
              <a:buChar char="•"/>
            </a:pPr>
            <a:r>
              <a:rPr lang="en-US" b="1" dirty="0">
                <a:solidFill>
                  <a:srgbClr val="16714A"/>
                </a:solidFill>
                <a:latin typeface="Arial" panose="020B0604020202020204" pitchFamily="34" charset="0"/>
                <a:cs typeface="Arial" panose="020B0604020202020204" pitchFamily="34" charset="0"/>
              </a:rPr>
              <a:t>National Access To Information Policy approved by Cabinet on 30  June 2026. </a:t>
            </a:r>
          </a:p>
          <a:p>
            <a:pPr>
              <a:buFont typeface="Arial" panose="020B0604020202020204" pitchFamily="34" charset="0"/>
              <a:buChar char="•"/>
            </a:pPr>
            <a:r>
              <a:rPr lang="en-US" b="1" dirty="0">
                <a:solidFill>
                  <a:srgbClr val="16714A"/>
                </a:solidFill>
                <a:latin typeface="Arial" panose="020B0604020202020204" pitchFamily="34" charset="0"/>
                <a:cs typeface="Arial" panose="020B0604020202020204" pitchFamily="34" charset="0"/>
              </a:rPr>
              <a:t>Establishes a government-wide framework for: </a:t>
            </a:r>
          </a:p>
          <a:p>
            <a:pPr marL="742950" lvl="1" indent="-285750">
              <a:buFont typeface="Arial" panose="020B0604020202020204" pitchFamily="34" charset="0"/>
              <a:buChar char="•"/>
            </a:pPr>
            <a:r>
              <a:rPr lang="en-US" b="1" dirty="0">
                <a:solidFill>
                  <a:srgbClr val="16714A"/>
                </a:solidFill>
                <a:latin typeface="Arial" panose="020B0604020202020204" pitchFamily="34" charset="0"/>
                <a:cs typeface="Arial" panose="020B0604020202020204" pitchFamily="34" charset="0"/>
              </a:rPr>
              <a:t>Institutional coordination and responsibilities </a:t>
            </a:r>
          </a:p>
          <a:p>
            <a:pPr marL="742950" lvl="1" indent="-285750">
              <a:buFont typeface="Arial" panose="020B0604020202020204" pitchFamily="34" charset="0"/>
              <a:buChar char="•"/>
            </a:pPr>
            <a:r>
              <a:rPr lang="en-US" b="1" dirty="0">
                <a:solidFill>
                  <a:srgbClr val="16714A"/>
                </a:solidFill>
                <a:latin typeface="Arial" panose="020B0604020202020204" pitchFamily="34" charset="0"/>
                <a:cs typeface="Arial" panose="020B0604020202020204" pitchFamily="34" charset="0"/>
              </a:rPr>
              <a:t>Proactive disclosure and digital access </a:t>
            </a:r>
          </a:p>
          <a:p>
            <a:pPr marL="742950" lvl="1" indent="-285750">
              <a:buFont typeface="Arial" panose="020B0604020202020204" pitchFamily="34" charset="0"/>
              <a:buChar char="•"/>
            </a:pPr>
            <a:r>
              <a:rPr lang="en-US" b="1" dirty="0">
                <a:solidFill>
                  <a:srgbClr val="16714A"/>
                </a:solidFill>
                <a:latin typeface="Arial" panose="020B0604020202020204" pitchFamily="34" charset="0"/>
                <a:cs typeface="Arial" panose="020B0604020202020204" pitchFamily="34" charset="0"/>
              </a:rPr>
              <a:t>Records and information management </a:t>
            </a:r>
          </a:p>
          <a:p>
            <a:pPr marL="742950" lvl="1" indent="-285750">
              <a:buFont typeface="Arial" panose="020B0604020202020204" pitchFamily="34" charset="0"/>
              <a:buChar char="•"/>
            </a:pPr>
            <a:r>
              <a:rPr lang="en-US" b="1" dirty="0">
                <a:solidFill>
                  <a:srgbClr val="16714A"/>
                </a:solidFill>
                <a:latin typeface="Arial" panose="020B0604020202020204" pitchFamily="34" charset="0"/>
                <a:cs typeface="Arial" panose="020B0604020202020204" pitchFamily="34" charset="0"/>
              </a:rPr>
              <a:t>Capacity building and resources </a:t>
            </a:r>
          </a:p>
          <a:p>
            <a:pPr marL="742950" lvl="1" indent="-285750">
              <a:buFont typeface="Arial" panose="020B0604020202020204" pitchFamily="34" charset="0"/>
              <a:buChar char="•"/>
            </a:pPr>
            <a:r>
              <a:rPr lang="en-US" b="1" dirty="0">
                <a:solidFill>
                  <a:srgbClr val="16714A"/>
                </a:solidFill>
                <a:latin typeface="Arial" panose="020B0604020202020204" pitchFamily="34" charset="0"/>
                <a:cs typeface="Arial" panose="020B0604020202020204" pitchFamily="34" charset="0"/>
              </a:rPr>
              <a:t>Integration of ATI into planning and accountability </a:t>
            </a:r>
          </a:p>
          <a:p>
            <a:pPr>
              <a:buNone/>
            </a:pPr>
            <a:endParaRPr lang="en-US" b="1" dirty="0">
              <a:solidFill>
                <a:srgbClr val="16714A"/>
              </a:solidFill>
              <a:latin typeface="Arial" panose="020B0604020202020204" pitchFamily="34" charset="0"/>
              <a:cs typeface="Arial" panose="020B0604020202020204" pitchFamily="34" charset="0"/>
            </a:endParaRPr>
          </a:p>
          <a:p>
            <a:pPr>
              <a:buNone/>
            </a:pPr>
            <a:r>
              <a:rPr lang="en-US" b="1" dirty="0">
                <a:solidFill>
                  <a:srgbClr val="16714A"/>
                </a:solidFill>
                <a:latin typeface="Arial" panose="020B0604020202020204" pitchFamily="34" charset="0"/>
                <a:cs typeface="Arial" panose="020B0604020202020204" pitchFamily="34" charset="0"/>
              </a:rPr>
              <a:t>Regional Relevance</a:t>
            </a:r>
          </a:p>
          <a:p>
            <a:pPr>
              <a:buFont typeface="Arial" panose="020B0604020202020204" pitchFamily="34" charset="0"/>
              <a:buChar char="•"/>
            </a:pPr>
            <a:r>
              <a:rPr lang="en-US" b="1" dirty="0">
                <a:solidFill>
                  <a:srgbClr val="16714A"/>
                </a:solidFill>
                <a:latin typeface="Arial" panose="020B0604020202020204" pitchFamily="34" charset="0"/>
                <a:cs typeface="Arial" panose="020B0604020202020204" pitchFamily="34" charset="0"/>
              </a:rPr>
              <a:t>Responds to the common gap between legal guarantees and implementation. </a:t>
            </a:r>
          </a:p>
          <a:p>
            <a:pPr>
              <a:buFont typeface="Arial" panose="020B0604020202020204" pitchFamily="34" charset="0"/>
              <a:buChar char="•"/>
            </a:pPr>
            <a:r>
              <a:rPr lang="en-US" b="1" dirty="0">
                <a:solidFill>
                  <a:srgbClr val="16714A"/>
                </a:solidFill>
                <a:latin typeface="Arial" panose="020B0604020202020204" pitchFamily="34" charset="0"/>
                <a:cs typeface="Arial" panose="020B0604020202020204" pitchFamily="34" charset="0"/>
              </a:rPr>
              <a:t>Demonstrates how policy can translate the right from law into institutional practice. </a:t>
            </a:r>
          </a:p>
          <a:p>
            <a:pPr>
              <a:buFont typeface="Arial" panose="020B0604020202020204" pitchFamily="34" charset="0"/>
              <a:buChar char="•"/>
            </a:pPr>
            <a:r>
              <a:rPr lang="en-US" b="1" dirty="0">
                <a:solidFill>
                  <a:srgbClr val="16714A"/>
                </a:solidFill>
                <a:latin typeface="Arial" panose="020B0604020202020204" pitchFamily="34" charset="0"/>
                <a:cs typeface="Arial" panose="020B0604020202020204" pitchFamily="34" charset="0"/>
              </a:rPr>
              <a:t>Provides a potential African reference point for mainstreaming ATI across government. </a:t>
            </a:r>
          </a:p>
          <a:p>
            <a:pPr>
              <a:buFont typeface="Arial" panose="020B0604020202020204" pitchFamily="34" charset="0"/>
              <a:buChar char="•"/>
            </a:pPr>
            <a:r>
              <a:rPr lang="en-US" b="1" dirty="0">
                <a:solidFill>
                  <a:srgbClr val="16714A"/>
                </a:solidFill>
                <a:latin typeface="Arial" panose="020B0604020202020204" pitchFamily="34" charset="0"/>
                <a:cs typeface="Arial" panose="020B0604020202020204" pitchFamily="34" charset="0"/>
              </a:rPr>
              <a:t>Reflects the broader shift from “legislating the right” to “institutionalizing the right.” </a:t>
            </a:r>
          </a:p>
        </p:txBody>
      </p:sp>
    </p:spTree>
    <p:extLst>
      <p:ext uri="{BB962C8B-B14F-4D97-AF65-F5344CB8AC3E}">
        <p14:creationId xmlns:p14="http://schemas.microsoft.com/office/powerpoint/2010/main" val="986865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B859A-3C75-B4B0-73A7-B64E29AFEA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CD6111-24BD-EC25-1B63-6EB8879DD36D}"/>
              </a:ext>
            </a:extLst>
          </p:cNvPr>
          <p:cNvSpPr>
            <a:spLocks noGrp="1"/>
          </p:cNvSpPr>
          <p:nvPr>
            <p:ph type="title"/>
          </p:nvPr>
        </p:nvSpPr>
        <p:spPr/>
        <p:txBody>
          <a:bodyPr>
            <a:norm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lang="en-US" dirty="0">
                <a:solidFill>
                  <a:srgbClr val="16714A"/>
                </a:solidFill>
                <a:latin typeface="Arial" panose="020B0604020202020204" pitchFamily="34" charset="0"/>
                <a:ea typeface="ＭＳ Ｐゴシック" charset="0"/>
                <a:cs typeface="Arial" panose="020B0604020202020204" pitchFamily="34" charset="0"/>
              </a:rPr>
              <a:t>…</a:t>
            </a:r>
            <a:r>
              <a:rPr kumimoji="0" lang="en-US" sz="280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rPr>
              <a:t>Kenya</a:t>
            </a:r>
            <a:endParaRPr kumimoji="0" lang="en-ZA" sz="280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endParaRPr>
          </a:p>
        </p:txBody>
      </p:sp>
      <p:pic>
        <p:nvPicPr>
          <p:cNvPr id="30" name="Picture 29">
            <a:extLst>
              <a:ext uri="{FF2B5EF4-FFF2-40B4-BE49-F238E27FC236}">
                <a16:creationId xmlns:a16="http://schemas.microsoft.com/office/drawing/2014/main" id="{68C11526-88FE-BF04-3BE7-56D0B6C8E194}"/>
              </a:ext>
            </a:extLst>
          </p:cNvPr>
          <p:cNvPicPr>
            <a:picLocks noChangeAspect="1"/>
          </p:cNvPicPr>
          <p:nvPr/>
        </p:nvPicPr>
        <p:blipFill>
          <a:blip r:embed="rId2"/>
          <a:stretch>
            <a:fillRect/>
          </a:stretch>
        </p:blipFill>
        <p:spPr>
          <a:xfrm>
            <a:off x="1204195" y="1415249"/>
            <a:ext cx="368300" cy="368300"/>
          </a:xfrm>
          <a:prstGeom prst="rect">
            <a:avLst/>
          </a:prstGeom>
        </p:spPr>
      </p:pic>
      <p:sp>
        <p:nvSpPr>
          <p:cNvPr id="4" name="TextBox 3">
            <a:extLst>
              <a:ext uri="{FF2B5EF4-FFF2-40B4-BE49-F238E27FC236}">
                <a16:creationId xmlns:a16="http://schemas.microsoft.com/office/drawing/2014/main" id="{86884C6F-396A-0EAF-3306-166D61984A70}"/>
              </a:ext>
            </a:extLst>
          </p:cNvPr>
          <p:cNvSpPr txBox="1"/>
          <p:nvPr/>
        </p:nvSpPr>
        <p:spPr>
          <a:xfrm>
            <a:off x="1414914" y="1521488"/>
            <a:ext cx="9678190" cy="5078313"/>
          </a:xfrm>
          <a:prstGeom prst="rect">
            <a:avLst/>
          </a:prstGeom>
          <a:noFill/>
        </p:spPr>
        <p:txBody>
          <a:bodyPr wrap="square">
            <a:spAutoFit/>
          </a:bodyPr>
          <a:lstStyle/>
          <a:p>
            <a:r>
              <a:rPr lang="en-US" b="1" dirty="0">
                <a:solidFill>
                  <a:srgbClr val="16714A"/>
                </a:solidFill>
                <a:latin typeface="Arial" panose="020B0604020202020204" pitchFamily="34" charset="0"/>
                <a:cs typeface="Arial" panose="020B0604020202020204" pitchFamily="34" charset="0"/>
              </a:rPr>
              <a:t>The Commission  is leading Kenya’s inaugural State of Openness Report (SOR) 2026 — the first national report of its kind in Africa. </a:t>
            </a:r>
          </a:p>
          <a:p>
            <a:r>
              <a:rPr lang="en-US" b="1" dirty="0">
                <a:solidFill>
                  <a:srgbClr val="16714A"/>
                </a:solidFill>
                <a:latin typeface="Arial" panose="020B0604020202020204" pitchFamily="34" charset="0"/>
                <a:cs typeface="Arial" panose="020B0604020202020204" pitchFamily="34" charset="0"/>
              </a:rPr>
              <a:t>-Moves beyond measuring compliance with ATI obligations to assess: Transparency, Accountability Citizen participation, Responsive governance and Public service delivery.</a:t>
            </a:r>
          </a:p>
          <a:p>
            <a:r>
              <a:rPr lang="en-US" b="1" dirty="0">
                <a:solidFill>
                  <a:srgbClr val="16714A"/>
                </a:solidFill>
                <a:latin typeface="Arial" panose="020B0604020202020204" pitchFamily="34" charset="0"/>
                <a:cs typeface="Arial" panose="020B0604020202020204" pitchFamily="34" charset="0"/>
              </a:rPr>
              <a:t>-Developed through a multi-stakeholder process involving government, oversight bodies, civil society, academia and international partners.  </a:t>
            </a:r>
          </a:p>
          <a:p>
            <a:r>
              <a:rPr lang="en-US" b="1" dirty="0">
                <a:solidFill>
                  <a:srgbClr val="16714A"/>
                </a:solidFill>
                <a:latin typeface="Arial" panose="020B0604020202020204" pitchFamily="34" charset="0"/>
                <a:cs typeface="Arial" panose="020B0604020202020204" pitchFamily="34" charset="0"/>
              </a:rPr>
              <a:t>-Provides a national baseline to identify systemic gaps, track progress and inform governance reforms. </a:t>
            </a:r>
          </a:p>
          <a:p>
            <a:r>
              <a:rPr lang="en-US" b="1" dirty="0">
                <a:solidFill>
                  <a:srgbClr val="16714A"/>
                </a:solidFill>
                <a:latin typeface="Arial" panose="020B0604020202020204" pitchFamily="34" charset="0"/>
                <a:cs typeface="Arial" panose="020B0604020202020204" pitchFamily="34" charset="0"/>
              </a:rPr>
              <a:t>Regional relevance</a:t>
            </a:r>
          </a:p>
          <a:p>
            <a:r>
              <a:rPr lang="en-US" b="1" dirty="0">
                <a:solidFill>
                  <a:srgbClr val="16714A"/>
                </a:solidFill>
                <a:latin typeface="Arial" panose="020B0604020202020204" pitchFamily="34" charset="0"/>
                <a:cs typeface="Arial" panose="020B0604020202020204" pitchFamily="34" charset="0"/>
              </a:rPr>
              <a:t>- Pioneers a broader approach to measuring openness as a governance outcome, rather than ATI compliance alone. </a:t>
            </a:r>
          </a:p>
          <a:p>
            <a:r>
              <a:rPr lang="en-US" b="1" dirty="0">
                <a:solidFill>
                  <a:srgbClr val="16714A"/>
                </a:solidFill>
                <a:latin typeface="Arial" panose="020B0604020202020204" pitchFamily="34" charset="0"/>
                <a:cs typeface="Arial" panose="020B0604020202020204" pitchFamily="34" charset="0"/>
              </a:rPr>
              <a:t> - Creates opportunities for African comparative assessment, peer learning and shared indicators. </a:t>
            </a:r>
          </a:p>
          <a:p>
            <a:r>
              <a:rPr lang="en-US" b="1" dirty="0">
                <a:solidFill>
                  <a:srgbClr val="16714A"/>
                </a:solidFill>
                <a:latin typeface="Arial" panose="020B0604020202020204" pitchFamily="34" charset="0"/>
                <a:cs typeface="Arial" panose="020B0604020202020204" pitchFamily="34" charset="0"/>
              </a:rPr>
              <a:t>- Offers a methodology that could potentially be adapted by other African jurisdictions. </a:t>
            </a:r>
          </a:p>
          <a:p>
            <a:r>
              <a:rPr lang="en-US" b="1" dirty="0">
                <a:solidFill>
                  <a:srgbClr val="16714A"/>
                </a:solidFill>
                <a:latin typeface="Arial" panose="020B0604020202020204" pitchFamily="34" charset="0"/>
                <a:cs typeface="Arial" panose="020B0604020202020204" pitchFamily="34" charset="0"/>
              </a:rPr>
              <a:t>- Positions Kenya to contribute evidence and practical lessons to the evolving African open-government and ATI agenda. </a:t>
            </a:r>
          </a:p>
          <a:p>
            <a:endParaRPr lang="en-US" b="1" dirty="0"/>
          </a:p>
        </p:txBody>
      </p:sp>
    </p:spTree>
    <p:extLst>
      <p:ext uri="{BB962C8B-B14F-4D97-AF65-F5344CB8AC3E}">
        <p14:creationId xmlns:p14="http://schemas.microsoft.com/office/powerpoint/2010/main" val="364139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01FE8-DC7B-B2B5-789C-08AC7FD824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BAA90A-D5EE-800C-B3D6-94759330D438}"/>
              </a:ext>
            </a:extLst>
          </p:cNvPr>
          <p:cNvSpPr>
            <a:spLocks noGrp="1"/>
          </p:cNvSpPr>
          <p:nvPr>
            <p:ph type="title"/>
          </p:nvPr>
        </p:nvSpPr>
        <p:spPr/>
        <p:txBody>
          <a:bodyPr>
            <a:norm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lang="en-US" dirty="0">
                <a:solidFill>
                  <a:srgbClr val="16714A"/>
                </a:solidFill>
                <a:latin typeface="Arial" panose="020B0604020202020204" pitchFamily="34" charset="0"/>
                <a:ea typeface="ＭＳ Ｐゴシック" charset="0"/>
                <a:cs typeface="Arial" panose="020B0604020202020204" pitchFamily="34" charset="0"/>
              </a:rPr>
              <a:t>…</a:t>
            </a:r>
            <a:r>
              <a:rPr kumimoji="0" lang="en-US" sz="280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rPr>
              <a:t>Kenya</a:t>
            </a:r>
            <a:endParaRPr kumimoji="0" lang="en-ZA" sz="280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endParaRPr>
          </a:p>
        </p:txBody>
      </p:sp>
      <p:pic>
        <p:nvPicPr>
          <p:cNvPr id="30" name="Picture 29">
            <a:extLst>
              <a:ext uri="{FF2B5EF4-FFF2-40B4-BE49-F238E27FC236}">
                <a16:creationId xmlns:a16="http://schemas.microsoft.com/office/drawing/2014/main" id="{4BDA5B3C-37EF-F185-43FC-79002A6CB893}"/>
              </a:ext>
            </a:extLst>
          </p:cNvPr>
          <p:cNvPicPr>
            <a:picLocks noChangeAspect="1"/>
          </p:cNvPicPr>
          <p:nvPr/>
        </p:nvPicPr>
        <p:blipFill>
          <a:blip r:embed="rId2"/>
          <a:stretch>
            <a:fillRect/>
          </a:stretch>
        </p:blipFill>
        <p:spPr>
          <a:xfrm>
            <a:off x="1204195" y="1415249"/>
            <a:ext cx="368300" cy="368300"/>
          </a:xfrm>
          <a:prstGeom prst="rect">
            <a:avLst/>
          </a:prstGeom>
        </p:spPr>
      </p:pic>
      <p:sp>
        <p:nvSpPr>
          <p:cNvPr id="5" name="TextBox 4">
            <a:extLst>
              <a:ext uri="{FF2B5EF4-FFF2-40B4-BE49-F238E27FC236}">
                <a16:creationId xmlns:a16="http://schemas.microsoft.com/office/drawing/2014/main" id="{F8475B40-059B-6CBE-93D7-742E3869D9FF}"/>
              </a:ext>
            </a:extLst>
          </p:cNvPr>
          <p:cNvSpPr txBox="1"/>
          <p:nvPr/>
        </p:nvSpPr>
        <p:spPr>
          <a:xfrm>
            <a:off x="1443789" y="2244528"/>
            <a:ext cx="10038984" cy="4247317"/>
          </a:xfrm>
          <a:prstGeom prst="rect">
            <a:avLst/>
          </a:prstGeom>
          <a:noFill/>
        </p:spPr>
        <p:txBody>
          <a:bodyPr wrap="square">
            <a:spAutoFit/>
          </a:bodyPr>
          <a:lstStyle/>
          <a:p>
            <a:r>
              <a:rPr lang="en-US" b="1" u="sng" dirty="0">
                <a:solidFill>
                  <a:srgbClr val="16714A"/>
                </a:solidFill>
                <a:latin typeface="Arial" panose="020B0604020202020204" pitchFamily="34" charset="0"/>
                <a:cs typeface="Arial" panose="020B0604020202020204" pitchFamily="34" charset="0"/>
              </a:rPr>
              <a:t>Key Developments</a:t>
            </a:r>
          </a:p>
          <a:p>
            <a:pPr lvl="0"/>
            <a:r>
              <a:rPr lang="en-US" b="1" dirty="0">
                <a:solidFill>
                  <a:srgbClr val="16714A"/>
                </a:solidFill>
                <a:latin typeface="Arial" panose="020B0604020202020204" pitchFamily="34" charset="0"/>
                <a:cs typeface="Arial" panose="020B0604020202020204" pitchFamily="34" charset="0"/>
              </a:rPr>
              <a:t>- The Commission has developed ATI Reporting Guidelines for public and private entities which  enables systematic data collection, monitoring, capacity building and targeted enforcement. </a:t>
            </a:r>
          </a:p>
          <a:p>
            <a:pPr lvl="0"/>
            <a:r>
              <a:rPr lang="en-US" b="1" dirty="0">
                <a:solidFill>
                  <a:srgbClr val="16714A"/>
                </a:solidFill>
                <a:latin typeface="Arial" panose="020B0604020202020204" pitchFamily="34" charset="0"/>
                <a:cs typeface="Arial" panose="020B0604020202020204" pitchFamily="34" charset="0"/>
              </a:rPr>
              <a:t>- Marks a shift from individual complaints to evidence-based institutional monitoring. </a:t>
            </a:r>
          </a:p>
          <a:p>
            <a:pPr lvl="0"/>
            <a:r>
              <a:rPr lang="en-US" b="1" dirty="0">
                <a:solidFill>
                  <a:srgbClr val="16714A"/>
                </a:solidFill>
                <a:latin typeface="Arial" panose="020B0604020202020204" pitchFamily="34" charset="0"/>
                <a:cs typeface="Arial" panose="020B0604020202020204" pitchFamily="34" charset="0"/>
              </a:rPr>
              <a:t>- Government is expanding digital platforms for proactive disclosure of information on its projects</a:t>
            </a:r>
          </a:p>
          <a:p>
            <a:r>
              <a:rPr lang="en-US" b="1" u="sng" dirty="0">
                <a:solidFill>
                  <a:srgbClr val="16714A"/>
                </a:solidFill>
                <a:latin typeface="Arial" panose="020B0604020202020204" pitchFamily="34" charset="0"/>
                <a:cs typeface="Arial" panose="020B0604020202020204" pitchFamily="34" charset="0"/>
              </a:rPr>
              <a:t>Regional Relevance</a:t>
            </a:r>
          </a:p>
          <a:p>
            <a:pPr lvl="0"/>
            <a:r>
              <a:rPr lang="en-US" b="1" dirty="0">
                <a:solidFill>
                  <a:srgbClr val="16714A"/>
                </a:solidFill>
                <a:latin typeface="Arial" panose="020B0604020202020204" pitchFamily="34" charset="0"/>
                <a:cs typeface="Arial" panose="020B0604020202020204" pitchFamily="34" charset="0"/>
              </a:rPr>
              <a:t>- Provides a replicable approach for measuring ATI implementation and institutional performance. </a:t>
            </a:r>
          </a:p>
          <a:p>
            <a:pPr lvl="0"/>
            <a:r>
              <a:rPr lang="en-US" b="1" dirty="0">
                <a:solidFill>
                  <a:srgbClr val="16714A"/>
                </a:solidFill>
                <a:latin typeface="Arial" panose="020B0604020202020204" pitchFamily="34" charset="0"/>
                <a:cs typeface="Arial" panose="020B0604020202020204" pitchFamily="34" charset="0"/>
              </a:rPr>
              <a:t>- Creates opportunities for African peer learning on compliance reporting, digital disclosure, proactive publication and enforcement. </a:t>
            </a:r>
          </a:p>
          <a:p>
            <a:pPr lvl="0"/>
            <a:r>
              <a:rPr lang="en-US" b="1" dirty="0">
                <a:solidFill>
                  <a:srgbClr val="16714A"/>
                </a:solidFill>
                <a:latin typeface="Arial" panose="020B0604020202020204" pitchFamily="34" charset="0"/>
                <a:cs typeface="Arial" panose="020B0604020202020204" pitchFamily="34" charset="0"/>
              </a:rPr>
              <a:t>- Supports stronger regional cooperation on measuring and advancing openness, transparency and accountability. </a:t>
            </a:r>
          </a:p>
          <a:p>
            <a:endParaRPr lang="en-US" b="1" dirty="0"/>
          </a:p>
        </p:txBody>
      </p:sp>
    </p:spTree>
    <p:extLst>
      <p:ext uri="{BB962C8B-B14F-4D97-AF65-F5344CB8AC3E}">
        <p14:creationId xmlns:p14="http://schemas.microsoft.com/office/powerpoint/2010/main" val="4251014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1A879-F8DE-136B-7902-9852A8E438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C7F2F8-71CA-893B-41F0-EAE5FF8FCD62}"/>
              </a:ext>
            </a:extLst>
          </p:cNvPr>
          <p:cNvSpPr>
            <a:spLocks noGrp="1"/>
          </p:cNvSpPr>
          <p:nvPr>
            <p:ph type="title"/>
          </p:nvPr>
        </p:nvSpPr>
        <p:spPr/>
        <p:txBody>
          <a:bodyPr>
            <a:norm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lang="en-US" dirty="0">
                <a:solidFill>
                  <a:srgbClr val="16714A"/>
                </a:solidFill>
                <a:latin typeface="Arial" panose="020B0604020202020204" pitchFamily="34" charset="0"/>
                <a:ea typeface="ＭＳ Ｐゴシック" charset="0"/>
                <a:cs typeface="Arial" panose="020B0604020202020204" pitchFamily="34" charset="0"/>
              </a:rPr>
              <a:t>…</a:t>
            </a:r>
            <a:r>
              <a:rPr kumimoji="0" lang="en-US" sz="280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rPr>
              <a:t>Kenya</a:t>
            </a:r>
            <a:endParaRPr kumimoji="0" lang="en-ZA" sz="280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endParaRPr>
          </a:p>
        </p:txBody>
      </p:sp>
      <p:pic>
        <p:nvPicPr>
          <p:cNvPr id="30" name="Picture 29">
            <a:extLst>
              <a:ext uri="{FF2B5EF4-FFF2-40B4-BE49-F238E27FC236}">
                <a16:creationId xmlns:a16="http://schemas.microsoft.com/office/drawing/2014/main" id="{4192FD7F-1759-B02A-CD09-C54F8F5BB595}"/>
              </a:ext>
            </a:extLst>
          </p:cNvPr>
          <p:cNvPicPr>
            <a:picLocks noChangeAspect="1"/>
          </p:cNvPicPr>
          <p:nvPr/>
        </p:nvPicPr>
        <p:blipFill>
          <a:blip r:embed="rId2"/>
          <a:stretch>
            <a:fillRect/>
          </a:stretch>
        </p:blipFill>
        <p:spPr>
          <a:xfrm>
            <a:off x="1204195" y="1415249"/>
            <a:ext cx="368300" cy="368300"/>
          </a:xfrm>
          <a:prstGeom prst="rect">
            <a:avLst/>
          </a:prstGeom>
        </p:spPr>
      </p:pic>
      <p:sp>
        <p:nvSpPr>
          <p:cNvPr id="4" name="TextBox 3">
            <a:extLst>
              <a:ext uri="{FF2B5EF4-FFF2-40B4-BE49-F238E27FC236}">
                <a16:creationId xmlns:a16="http://schemas.microsoft.com/office/drawing/2014/main" id="{413B32A0-E7AF-49D5-68D9-47BDFE310D44}"/>
              </a:ext>
            </a:extLst>
          </p:cNvPr>
          <p:cNvSpPr txBox="1"/>
          <p:nvPr/>
        </p:nvSpPr>
        <p:spPr>
          <a:xfrm>
            <a:off x="1327813" y="1737636"/>
            <a:ext cx="10029998" cy="6186309"/>
          </a:xfrm>
          <a:prstGeom prst="rect">
            <a:avLst/>
          </a:prstGeom>
          <a:noFill/>
        </p:spPr>
        <p:txBody>
          <a:bodyPr wrap="square">
            <a:spAutoFit/>
          </a:bodyPr>
          <a:lstStyle/>
          <a:p>
            <a:pPr lvl="0"/>
            <a:r>
              <a:rPr lang="en-US" b="1" dirty="0">
                <a:solidFill>
                  <a:srgbClr val="16714A"/>
                </a:solidFill>
                <a:latin typeface="Arial" panose="020B0604020202020204" pitchFamily="34" charset="0"/>
                <a:cs typeface="Arial" panose="020B0604020202020204" pitchFamily="34" charset="0"/>
              </a:rPr>
              <a:t>- </a:t>
            </a:r>
            <a:r>
              <a:rPr lang="en-US" b="1" u="sng" dirty="0">
                <a:solidFill>
                  <a:srgbClr val="16714A"/>
                </a:solidFill>
                <a:latin typeface="Arial" panose="020B0604020202020204" pitchFamily="34" charset="0"/>
                <a:cs typeface="Arial" panose="020B0604020202020204" pitchFamily="34" charset="0"/>
              </a:rPr>
              <a:t>Judicial advancement</a:t>
            </a:r>
            <a:r>
              <a:rPr lang="en-US" b="1" dirty="0">
                <a:solidFill>
                  <a:srgbClr val="16714A"/>
                </a:solidFill>
                <a:latin typeface="Arial" panose="020B0604020202020204" pitchFamily="34" charset="0"/>
                <a:cs typeface="Arial" panose="020B0604020202020204" pitchFamily="34" charset="0"/>
              </a:rPr>
              <a:t>: The landmark Court of Appeal decision in</a:t>
            </a:r>
            <a:r>
              <a:rPr lang="en-US" b="1" i="1" dirty="0">
                <a:solidFill>
                  <a:srgbClr val="16714A"/>
                </a:solidFill>
                <a:latin typeface="Arial" panose="020B0604020202020204" pitchFamily="34" charset="0"/>
                <a:cs typeface="Arial" panose="020B0604020202020204" pitchFamily="34" charset="0"/>
              </a:rPr>
              <a:t> Attorney General v </a:t>
            </a:r>
            <a:r>
              <a:rPr lang="en-US" b="1" i="1" dirty="0" err="1">
                <a:solidFill>
                  <a:srgbClr val="16714A"/>
                </a:solidFill>
                <a:latin typeface="Arial" panose="020B0604020202020204" pitchFamily="34" charset="0"/>
                <a:cs typeface="Arial" panose="020B0604020202020204" pitchFamily="34" charset="0"/>
              </a:rPr>
              <a:t>Khelef</a:t>
            </a:r>
            <a:r>
              <a:rPr lang="en-US" b="1" i="1" dirty="0">
                <a:solidFill>
                  <a:srgbClr val="16714A"/>
                </a:solidFill>
                <a:latin typeface="Arial" panose="020B0604020202020204" pitchFamily="34" charset="0"/>
                <a:cs typeface="Arial" panose="020B0604020202020204" pitchFamily="34" charset="0"/>
              </a:rPr>
              <a:t> Khalifa, CAJ &amp; Others </a:t>
            </a:r>
            <a:r>
              <a:rPr lang="en-US" b="1" dirty="0">
                <a:solidFill>
                  <a:srgbClr val="16714A"/>
                </a:solidFill>
                <a:latin typeface="Arial" panose="020B0604020202020204" pitchFamily="34" charset="0"/>
                <a:cs typeface="Arial" panose="020B0604020202020204" pitchFamily="34" charset="0"/>
              </a:rPr>
              <a:t>reaffirmed the importance of access to information in promoting transparency, accountability and public participation.</a:t>
            </a:r>
          </a:p>
          <a:p>
            <a:pPr lvl="0"/>
            <a:r>
              <a:rPr lang="en-US" b="1" dirty="0">
                <a:solidFill>
                  <a:srgbClr val="16714A"/>
                </a:solidFill>
                <a:latin typeface="Arial" panose="020B0604020202020204" pitchFamily="34" charset="0"/>
                <a:cs typeface="Arial" panose="020B0604020202020204" pitchFamily="34" charset="0"/>
              </a:rPr>
              <a:t>- </a:t>
            </a:r>
            <a:r>
              <a:rPr lang="en-US" b="1" u="sng" dirty="0">
                <a:solidFill>
                  <a:srgbClr val="16714A"/>
                </a:solidFill>
                <a:latin typeface="Arial" panose="020B0604020202020204" pitchFamily="34" charset="0"/>
                <a:cs typeface="Arial" panose="020B0604020202020204" pitchFamily="34" charset="0"/>
              </a:rPr>
              <a:t>Strengthened enforcement</a:t>
            </a:r>
            <a:r>
              <a:rPr lang="en-US" b="1" dirty="0">
                <a:solidFill>
                  <a:srgbClr val="16714A"/>
                </a:solidFill>
                <a:latin typeface="Arial" panose="020B0604020202020204" pitchFamily="34" charset="0"/>
                <a:cs typeface="Arial" panose="020B0604020202020204" pitchFamily="34" charset="0"/>
              </a:rPr>
              <a:t>: Enhanced CAJ’s enforcement framework through formal notices, evidence-based determinations, reasoned rulings, compliance monitoring and appropriate remedies.</a:t>
            </a:r>
          </a:p>
          <a:p>
            <a:pPr lvl="0"/>
            <a:r>
              <a:rPr lang="en-US" b="1" dirty="0">
                <a:solidFill>
                  <a:srgbClr val="16714A"/>
                </a:solidFill>
                <a:latin typeface="Arial" panose="020B0604020202020204" pitchFamily="34" charset="0"/>
                <a:cs typeface="Arial" panose="020B0604020202020204" pitchFamily="34" charset="0"/>
              </a:rPr>
              <a:t>- </a:t>
            </a:r>
            <a:r>
              <a:rPr lang="en-US" b="1" u="sng" dirty="0">
                <a:solidFill>
                  <a:srgbClr val="16714A"/>
                </a:solidFill>
                <a:latin typeface="Arial" panose="020B0604020202020204" pitchFamily="34" charset="0"/>
                <a:cs typeface="Arial" panose="020B0604020202020204" pitchFamily="34" charset="0"/>
              </a:rPr>
              <a:t>Growing ATI jurisprudence</a:t>
            </a:r>
            <a:r>
              <a:rPr lang="en-US" b="1" dirty="0">
                <a:solidFill>
                  <a:srgbClr val="16714A"/>
                </a:solidFill>
                <a:latin typeface="Arial" panose="020B0604020202020204" pitchFamily="34" charset="0"/>
                <a:cs typeface="Arial" panose="020B0604020202020204" pitchFamily="34" charset="0"/>
              </a:rPr>
              <a:t>: Expanded the body of published rulings, providing guidance on disclosure obligations, exemptions, delays and remedies.</a:t>
            </a:r>
          </a:p>
          <a:p>
            <a:r>
              <a:rPr lang="en-US" b="1" dirty="0">
                <a:solidFill>
                  <a:srgbClr val="16714A"/>
                </a:solidFill>
                <a:latin typeface="Arial" panose="020B0604020202020204" pitchFamily="34" charset="0"/>
                <a:cs typeface="Arial" panose="020B0604020202020204" pitchFamily="34" charset="0"/>
              </a:rPr>
              <a:t>Institutional accountability: Reinforced the obligation of public entities to justify non-disclosure and comply with their statutory disclosure obligations.</a:t>
            </a:r>
          </a:p>
          <a:p>
            <a:r>
              <a:rPr lang="en-US" b="1" u="sng" dirty="0">
                <a:solidFill>
                  <a:srgbClr val="16714A"/>
                </a:solidFill>
                <a:latin typeface="Arial" panose="020B0604020202020204" pitchFamily="34" charset="0"/>
                <a:cs typeface="Arial" panose="020B0604020202020204" pitchFamily="34" charset="0"/>
              </a:rPr>
              <a:t>Regional Relevance</a:t>
            </a:r>
          </a:p>
          <a:p>
            <a:pPr lvl="0"/>
            <a:r>
              <a:rPr lang="en-US" b="1" dirty="0">
                <a:solidFill>
                  <a:srgbClr val="16714A"/>
                </a:solidFill>
                <a:latin typeface="Arial" panose="020B0604020202020204" pitchFamily="34" charset="0"/>
                <a:cs typeface="Arial" panose="020B0604020202020204" pitchFamily="34" charset="0"/>
              </a:rPr>
              <a:t>- Demonstrates the evolution of ATI from a recognized right to independent oversight, enforceable remedies and established jurisprudence.</a:t>
            </a:r>
          </a:p>
          <a:p>
            <a:pPr lvl="0"/>
            <a:r>
              <a:rPr lang="en-US" b="1" dirty="0">
                <a:solidFill>
                  <a:srgbClr val="16714A"/>
                </a:solidFill>
                <a:latin typeface="Arial" panose="020B0604020202020204" pitchFamily="34" charset="0"/>
                <a:cs typeface="Arial" panose="020B0604020202020204" pitchFamily="34" charset="0"/>
              </a:rPr>
              <a:t>- Offers lessons for African oversight institutions on strengthening independent enforcement, promoting maximum disclosure and advancing accountable governance.</a:t>
            </a:r>
          </a:p>
          <a:p>
            <a:endParaRPr lang="en-US" b="1" dirty="0"/>
          </a:p>
          <a:p>
            <a:endParaRPr lang="en-US" b="1" dirty="0"/>
          </a:p>
          <a:p>
            <a:endParaRPr lang="en-US" b="1" dirty="0"/>
          </a:p>
          <a:p>
            <a:endParaRPr lang="en-US" b="1" dirty="0"/>
          </a:p>
          <a:p>
            <a:endParaRPr lang="en-US" b="1" dirty="0"/>
          </a:p>
          <a:p>
            <a:endParaRPr lang="en-US" b="1" dirty="0"/>
          </a:p>
          <a:p>
            <a:endParaRPr lang="en-US" b="1" dirty="0"/>
          </a:p>
        </p:txBody>
      </p:sp>
    </p:spTree>
    <p:extLst>
      <p:ext uri="{BB962C8B-B14F-4D97-AF65-F5344CB8AC3E}">
        <p14:creationId xmlns:p14="http://schemas.microsoft.com/office/powerpoint/2010/main" val="456079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BB40B-E5FC-D8AA-7452-4C94938F2C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537303-6F33-06B2-4BE6-9CF8051A1DEB}"/>
              </a:ext>
            </a:extLst>
          </p:cNvPr>
          <p:cNvSpPr>
            <a:spLocks noGrp="1"/>
          </p:cNvSpPr>
          <p:nvPr>
            <p:ph type="title"/>
          </p:nvPr>
        </p:nvSpPr>
        <p:spPr/>
        <p:txBody>
          <a:bodyPr>
            <a:norm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280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rPr>
              <a:t>Ghana</a:t>
            </a:r>
            <a:endParaRPr kumimoji="0" lang="en-ZA" sz="280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endParaRPr>
          </a:p>
        </p:txBody>
      </p:sp>
      <p:pic>
        <p:nvPicPr>
          <p:cNvPr id="30" name="Picture 29">
            <a:extLst>
              <a:ext uri="{FF2B5EF4-FFF2-40B4-BE49-F238E27FC236}">
                <a16:creationId xmlns:a16="http://schemas.microsoft.com/office/drawing/2014/main" id="{BD418DDD-E673-D8BF-BA0E-D48EA5F43BC8}"/>
              </a:ext>
            </a:extLst>
          </p:cNvPr>
          <p:cNvPicPr>
            <a:picLocks noChangeAspect="1"/>
          </p:cNvPicPr>
          <p:nvPr/>
        </p:nvPicPr>
        <p:blipFill>
          <a:blip r:embed="rId2"/>
          <a:stretch>
            <a:fillRect/>
          </a:stretch>
        </p:blipFill>
        <p:spPr>
          <a:xfrm>
            <a:off x="1204195" y="1415249"/>
            <a:ext cx="368300" cy="368300"/>
          </a:xfrm>
          <a:prstGeom prst="rect">
            <a:avLst/>
          </a:prstGeom>
        </p:spPr>
      </p:pic>
      <p:sp>
        <p:nvSpPr>
          <p:cNvPr id="4" name="TextBox 3">
            <a:extLst>
              <a:ext uri="{FF2B5EF4-FFF2-40B4-BE49-F238E27FC236}">
                <a16:creationId xmlns:a16="http://schemas.microsoft.com/office/drawing/2014/main" id="{EE97BE02-C775-204D-D2A5-208A30879EC7}"/>
              </a:ext>
            </a:extLst>
          </p:cNvPr>
          <p:cNvSpPr txBox="1"/>
          <p:nvPr/>
        </p:nvSpPr>
        <p:spPr>
          <a:xfrm>
            <a:off x="1327813" y="1737636"/>
            <a:ext cx="10029998" cy="5355312"/>
          </a:xfrm>
          <a:prstGeom prst="rect">
            <a:avLst/>
          </a:prstGeom>
          <a:noFill/>
        </p:spPr>
        <p:txBody>
          <a:bodyPr wrap="square">
            <a:spAutoFit/>
          </a:bodyPr>
          <a:lstStyle/>
          <a:p>
            <a:r>
              <a:rPr lang="en-US" b="1" dirty="0">
                <a:solidFill>
                  <a:srgbClr val="16714A"/>
                </a:solidFill>
                <a:latin typeface="Arial" panose="020B0604020202020204" pitchFamily="34" charset="0"/>
                <a:cs typeface="Arial" panose="020B0604020202020204" pitchFamily="34" charset="0"/>
              </a:rPr>
              <a:t>PRIORITY DEVELOPMENT</a:t>
            </a:r>
            <a:endParaRPr lang="en-ZA" b="1" dirty="0">
              <a:solidFill>
                <a:srgbClr val="16714A"/>
              </a:solidFill>
              <a:latin typeface="Arial" panose="020B0604020202020204" pitchFamily="34" charset="0"/>
              <a:cs typeface="Arial" panose="020B0604020202020204" pitchFamily="34" charset="0"/>
            </a:endParaRPr>
          </a:p>
          <a:p>
            <a:r>
              <a:rPr lang="en-US" b="1" dirty="0">
                <a:solidFill>
                  <a:srgbClr val="16714A"/>
                </a:solidFill>
                <a:latin typeface="Arial" panose="020B0604020202020204" pitchFamily="34" charset="0"/>
                <a:cs typeface="Arial" panose="020B0604020202020204" pitchFamily="34" charset="0"/>
              </a:rPr>
              <a:t>The Commission used a multi-criteria decision model to outline and rank six (6) priority </a:t>
            </a:r>
            <a:r>
              <a:rPr lang="en-US" b="1" dirty="0" err="1">
                <a:solidFill>
                  <a:srgbClr val="16714A"/>
                </a:solidFill>
                <a:latin typeface="Arial" panose="020B0604020202020204" pitchFamily="34" charset="0"/>
                <a:cs typeface="Arial" panose="020B0604020202020204" pitchFamily="34" charset="0"/>
              </a:rPr>
              <a:t>programmes</a:t>
            </a:r>
            <a:r>
              <a:rPr lang="en-US" b="1" dirty="0">
                <a:solidFill>
                  <a:srgbClr val="16714A"/>
                </a:solidFill>
                <a:latin typeface="Arial" panose="020B0604020202020204" pitchFamily="34" charset="0"/>
                <a:cs typeface="Arial" panose="020B0604020202020204" pitchFamily="34" charset="0"/>
              </a:rPr>
              <a:t> to be implemented from the year 2026 to 2029.</a:t>
            </a:r>
            <a:endParaRPr lang="en-ZA" b="1" dirty="0">
              <a:solidFill>
                <a:srgbClr val="16714A"/>
              </a:solidFill>
              <a:latin typeface="Arial" panose="020B0604020202020204" pitchFamily="34" charset="0"/>
              <a:cs typeface="Arial" panose="020B0604020202020204" pitchFamily="34" charset="0"/>
            </a:endParaRPr>
          </a:p>
          <a:p>
            <a:r>
              <a:rPr lang="en-US" b="1" dirty="0">
                <a:solidFill>
                  <a:srgbClr val="16714A"/>
                </a:solidFill>
                <a:latin typeface="Arial" panose="020B0604020202020204" pitchFamily="34" charset="0"/>
                <a:cs typeface="Arial" panose="020B0604020202020204" pitchFamily="34" charset="0"/>
              </a:rPr>
              <a:t>The priority developments or </a:t>
            </a:r>
            <a:r>
              <a:rPr lang="en-US" b="1" dirty="0" err="1">
                <a:solidFill>
                  <a:srgbClr val="16714A"/>
                </a:solidFill>
                <a:latin typeface="Arial" panose="020B0604020202020204" pitchFamily="34" charset="0"/>
                <a:cs typeface="Arial" panose="020B0604020202020204" pitchFamily="34" charset="0"/>
              </a:rPr>
              <a:t>programmes</a:t>
            </a:r>
            <a:r>
              <a:rPr lang="en-US" b="1" dirty="0">
                <a:solidFill>
                  <a:srgbClr val="16714A"/>
                </a:solidFill>
                <a:latin typeface="Arial" panose="020B0604020202020204" pitchFamily="34" charset="0"/>
                <a:cs typeface="Arial" panose="020B0604020202020204" pitchFamily="34" charset="0"/>
              </a:rPr>
              <a:t> are intended to address limited awareness of the RTI law and accessibility to information at the local administration level, amongst the marginalized section of society (Persons-with-Disabilities, rural communities and informal sector) and the youth. The priority </a:t>
            </a:r>
            <a:r>
              <a:rPr lang="en-US" b="1" dirty="0" err="1">
                <a:solidFill>
                  <a:srgbClr val="16714A"/>
                </a:solidFill>
                <a:latin typeface="Arial" panose="020B0604020202020204" pitchFamily="34" charset="0"/>
                <a:cs typeface="Arial" panose="020B0604020202020204" pitchFamily="34" charset="0"/>
              </a:rPr>
              <a:t>programmes</a:t>
            </a:r>
            <a:r>
              <a:rPr lang="en-US" b="1" dirty="0">
                <a:solidFill>
                  <a:srgbClr val="16714A"/>
                </a:solidFill>
                <a:latin typeface="Arial" panose="020B0604020202020204" pitchFamily="34" charset="0"/>
                <a:cs typeface="Arial" panose="020B0604020202020204" pitchFamily="34" charset="0"/>
              </a:rPr>
              <a:t> also focuses on enforcing compliance of public institutions in the implementation of Act 989, pass the Regulations for Legislative Instrument, and establish international institutional learning partnerships. The priority </a:t>
            </a:r>
            <a:r>
              <a:rPr lang="en-US" b="1" dirty="0" err="1">
                <a:solidFill>
                  <a:srgbClr val="16714A"/>
                </a:solidFill>
                <a:latin typeface="Arial" panose="020B0604020202020204" pitchFamily="34" charset="0"/>
                <a:cs typeface="Arial" panose="020B0604020202020204" pitchFamily="34" charset="0"/>
              </a:rPr>
              <a:t>programmes</a:t>
            </a:r>
            <a:r>
              <a:rPr lang="en-US" b="1" dirty="0">
                <a:solidFill>
                  <a:srgbClr val="16714A"/>
                </a:solidFill>
                <a:latin typeface="Arial" panose="020B0604020202020204" pitchFamily="34" charset="0"/>
                <a:cs typeface="Arial" panose="020B0604020202020204" pitchFamily="34" charset="0"/>
              </a:rPr>
              <a:t> are important to enhance transparency, accountability and civic inclusion in governance, as well as aligning the activities to global best practices in the access to information eco-system.</a:t>
            </a:r>
          </a:p>
          <a:p>
            <a:r>
              <a:rPr lang="en-US" b="1" dirty="0">
                <a:solidFill>
                  <a:srgbClr val="16714A"/>
                </a:solidFill>
                <a:latin typeface="Arial" panose="020B0604020202020204" pitchFamily="34" charset="0"/>
                <a:cs typeface="Arial" panose="020B0604020202020204" pitchFamily="34" charset="0"/>
              </a:rPr>
              <a:t>The priority </a:t>
            </a:r>
            <a:r>
              <a:rPr lang="en-US" b="1" dirty="0" err="1">
                <a:solidFill>
                  <a:srgbClr val="16714A"/>
                </a:solidFill>
                <a:latin typeface="Arial" panose="020B0604020202020204" pitchFamily="34" charset="0"/>
                <a:cs typeface="Arial" panose="020B0604020202020204" pitchFamily="34" charset="0"/>
              </a:rPr>
              <a:t>programmes</a:t>
            </a:r>
            <a:r>
              <a:rPr lang="en-US" b="1" dirty="0">
                <a:solidFill>
                  <a:srgbClr val="16714A"/>
                </a:solidFill>
                <a:latin typeface="Arial" panose="020B0604020202020204" pitchFamily="34" charset="0"/>
                <a:cs typeface="Arial" panose="020B0604020202020204" pitchFamily="34" charset="0"/>
              </a:rPr>
              <a:t> are:</a:t>
            </a:r>
            <a:endParaRPr lang="en-ZA" b="1" dirty="0">
              <a:solidFill>
                <a:srgbClr val="16714A"/>
              </a:solidFill>
              <a:latin typeface="Arial" panose="020B0604020202020204" pitchFamily="34" charset="0"/>
              <a:cs typeface="Arial" panose="020B0604020202020204" pitchFamily="34" charset="0"/>
            </a:endParaRPr>
          </a:p>
          <a:p>
            <a:pPr lvl="0"/>
            <a:r>
              <a:rPr lang="en-US" b="1" dirty="0">
                <a:solidFill>
                  <a:srgbClr val="16714A"/>
                </a:solidFill>
                <a:latin typeface="Arial" panose="020B0604020202020204" pitchFamily="34" charset="0"/>
                <a:cs typeface="Arial" panose="020B0604020202020204" pitchFamily="34" charset="0"/>
              </a:rPr>
              <a:t>1. Regulations for Legislative Instrument (LI)</a:t>
            </a:r>
            <a:endParaRPr lang="en-ZA" b="1" dirty="0">
              <a:solidFill>
                <a:srgbClr val="16714A"/>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b="1" i="1" dirty="0">
                <a:solidFill>
                  <a:srgbClr val="16714A"/>
                </a:solidFill>
                <a:latin typeface="Arial" panose="020B0604020202020204" pitchFamily="34" charset="0"/>
                <a:cs typeface="Arial" panose="020B0604020202020204" pitchFamily="34" charset="0"/>
              </a:rPr>
              <a:t>Activity: </a:t>
            </a:r>
            <a:r>
              <a:rPr lang="en-US" b="1" i="1" dirty="0" err="1">
                <a:solidFill>
                  <a:srgbClr val="16714A"/>
                </a:solidFill>
                <a:latin typeface="Arial" panose="020B0604020202020204" pitchFamily="34" charset="0"/>
                <a:cs typeface="Arial" panose="020B0604020202020204" pitchFamily="34" charset="0"/>
              </a:rPr>
              <a:t>Operationalise</a:t>
            </a:r>
            <a:r>
              <a:rPr lang="en-US" b="1" i="1" dirty="0">
                <a:solidFill>
                  <a:srgbClr val="16714A"/>
                </a:solidFill>
                <a:latin typeface="Arial" panose="020B0604020202020204" pitchFamily="34" charset="0"/>
                <a:cs typeface="Arial" panose="020B0604020202020204" pitchFamily="34" charset="0"/>
              </a:rPr>
              <a:t> the Regulations for the LI by June 2027</a:t>
            </a:r>
            <a:endParaRPr lang="en-ZA" b="1" dirty="0">
              <a:solidFill>
                <a:srgbClr val="16714A"/>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b="1" i="1" dirty="0">
                <a:solidFill>
                  <a:srgbClr val="16714A"/>
                </a:solidFill>
                <a:latin typeface="Arial" panose="020B0604020202020204" pitchFamily="34" charset="0"/>
                <a:cs typeface="Arial" panose="020B0604020202020204" pitchFamily="34" charset="0"/>
              </a:rPr>
              <a:t>Strategy: Fast-track the passage of the LI through the AG’s Office and Parliament</a:t>
            </a:r>
            <a:endParaRPr lang="en-ZA" b="1" dirty="0">
              <a:solidFill>
                <a:srgbClr val="16714A"/>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b="1" i="1" dirty="0">
                <a:solidFill>
                  <a:srgbClr val="16714A"/>
                </a:solidFill>
                <a:latin typeface="Arial" panose="020B0604020202020204" pitchFamily="34" charset="0"/>
                <a:cs typeface="Arial" panose="020B0604020202020204" pitchFamily="34" charset="0"/>
              </a:rPr>
              <a:t>Status: Stakeholder engagements and capacity building for the governing board of the RTIC and Board Sub-Committee for Legal has commenced in earnest.</a:t>
            </a:r>
            <a:endParaRPr lang="en-ZA" b="1" dirty="0">
              <a:solidFill>
                <a:srgbClr val="16714A"/>
              </a:solidFill>
              <a:latin typeface="Arial" panose="020B0604020202020204" pitchFamily="34" charset="0"/>
              <a:cs typeface="Arial" panose="020B0604020202020204" pitchFamily="34" charset="0"/>
            </a:endParaRPr>
          </a:p>
          <a:p>
            <a:endParaRPr lang="en-ZA" b="1" dirty="0">
              <a:solidFill>
                <a:srgbClr val="16714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2205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BD39A-2479-8F0A-EF3D-8C168D1CC4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94C03C-6D91-CC41-66EC-091C07E3A8A4}"/>
              </a:ext>
            </a:extLst>
          </p:cNvPr>
          <p:cNvSpPr>
            <a:spLocks noGrp="1"/>
          </p:cNvSpPr>
          <p:nvPr>
            <p:ph type="title"/>
          </p:nvPr>
        </p:nvSpPr>
        <p:spPr/>
        <p:txBody>
          <a:bodyPr>
            <a:norm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280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rPr>
              <a:t>…Ghana</a:t>
            </a:r>
            <a:endParaRPr kumimoji="0" lang="en-ZA" sz="280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endParaRPr>
          </a:p>
        </p:txBody>
      </p:sp>
      <p:pic>
        <p:nvPicPr>
          <p:cNvPr id="30" name="Picture 29">
            <a:extLst>
              <a:ext uri="{FF2B5EF4-FFF2-40B4-BE49-F238E27FC236}">
                <a16:creationId xmlns:a16="http://schemas.microsoft.com/office/drawing/2014/main" id="{DE004EFA-282A-B5C8-480C-701E6E5C2555}"/>
              </a:ext>
            </a:extLst>
          </p:cNvPr>
          <p:cNvPicPr>
            <a:picLocks noChangeAspect="1"/>
          </p:cNvPicPr>
          <p:nvPr/>
        </p:nvPicPr>
        <p:blipFill>
          <a:blip r:embed="rId2"/>
          <a:stretch>
            <a:fillRect/>
          </a:stretch>
        </p:blipFill>
        <p:spPr>
          <a:xfrm>
            <a:off x="1204195" y="1415249"/>
            <a:ext cx="368300" cy="368300"/>
          </a:xfrm>
          <a:prstGeom prst="rect">
            <a:avLst/>
          </a:prstGeom>
        </p:spPr>
      </p:pic>
      <p:sp>
        <p:nvSpPr>
          <p:cNvPr id="4" name="TextBox 3">
            <a:extLst>
              <a:ext uri="{FF2B5EF4-FFF2-40B4-BE49-F238E27FC236}">
                <a16:creationId xmlns:a16="http://schemas.microsoft.com/office/drawing/2014/main" id="{A0E118E3-FBAE-AACA-4D43-36ED353C5EBF}"/>
              </a:ext>
            </a:extLst>
          </p:cNvPr>
          <p:cNvSpPr txBox="1"/>
          <p:nvPr/>
        </p:nvSpPr>
        <p:spPr>
          <a:xfrm>
            <a:off x="1327813" y="1737636"/>
            <a:ext cx="10029998" cy="4493538"/>
          </a:xfrm>
          <a:prstGeom prst="rect">
            <a:avLst/>
          </a:prstGeom>
          <a:noFill/>
        </p:spPr>
        <p:txBody>
          <a:bodyPr wrap="square">
            <a:spAutoFit/>
          </a:bodyPr>
          <a:lstStyle/>
          <a:p>
            <a:pPr lvl="0"/>
            <a:r>
              <a:rPr lang="en-US" b="1" dirty="0">
                <a:solidFill>
                  <a:srgbClr val="16714A"/>
                </a:solidFill>
                <a:latin typeface="Arial" panose="020B0604020202020204" pitchFamily="34" charset="0"/>
                <a:cs typeface="Arial" panose="020B0604020202020204" pitchFamily="34" charset="0"/>
              </a:rPr>
              <a:t>2. Compliance Strengthening Exercise</a:t>
            </a:r>
            <a:endParaRPr lang="en-ZA" b="1" dirty="0">
              <a:solidFill>
                <a:srgbClr val="16714A"/>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b="1" i="1" dirty="0">
                <a:solidFill>
                  <a:srgbClr val="16714A"/>
                </a:solidFill>
                <a:latin typeface="Arial" panose="020B0604020202020204" pitchFamily="34" charset="0"/>
                <a:cs typeface="Arial" panose="020B0604020202020204" pitchFamily="34" charset="0"/>
              </a:rPr>
              <a:t>Activity: Achieve 90% compliance across institutions monitored each quarter</a:t>
            </a:r>
            <a:endParaRPr lang="en-ZA" b="1" dirty="0">
              <a:solidFill>
                <a:srgbClr val="16714A"/>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b="1" i="1" dirty="0">
                <a:solidFill>
                  <a:srgbClr val="16714A"/>
                </a:solidFill>
                <a:latin typeface="Arial" panose="020B0604020202020204" pitchFamily="34" charset="0"/>
                <a:cs typeface="Arial" panose="020B0604020202020204" pitchFamily="34" charset="0"/>
              </a:rPr>
              <a:t>Strategy: Monitoring, enforcement, sanctions, and capacity building</a:t>
            </a:r>
            <a:endParaRPr lang="en-ZA" b="1" dirty="0">
              <a:solidFill>
                <a:srgbClr val="16714A"/>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b="1" i="1" dirty="0">
                <a:solidFill>
                  <a:srgbClr val="16714A"/>
                </a:solidFill>
                <a:latin typeface="Arial" panose="020B0604020202020204" pitchFamily="34" charset="0"/>
                <a:cs typeface="Arial" panose="020B0604020202020204" pitchFamily="34" charset="0"/>
              </a:rPr>
              <a:t>Status: </a:t>
            </a:r>
            <a:r>
              <a:rPr lang="en-US" b="1" i="1" dirty="0" err="1">
                <a:solidFill>
                  <a:srgbClr val="16714A"/>
                </a:solidFill>
                <a:latin typeface="Arial" panose="020B0604020202020204" pitchFamily="34" charset="0"/>
                <a:cs typeface="Arial" panose="020B0604020202020204" pitchFamily="34" charset="0"/>
              </a:rPr>
              <a:t>Sensitisation</a:t>
            </a:r>
            <a:r>
              <a:rPr lang="en-US" b="1" i="1" dirty="0">
                <a:solidFill>
                  <a:srgbClr val="16714A"/>
                </a:solidFill>
                <a:latin typeface="Arial" panose="020B0604020202020204" pitchFamily="34" charset="0"/>
                <a:cs typeface="Arial" panose="020B0604020202020204" pitchFamily="34" charset="0"/>
              </a:rPr>
              <a:t> and capacity building trainings have been organized for 157 public institutions, compliance monitoring conducted for 235 public institutions, whilst administrative sanctions have been made against 254 public institutions cited for non-compliance</a:t>
            </a:r>
            <a:endParaRPr lang="en-ZA" b="1" dirty="0">
              <a:solidFill>
                <a:srgbClr val="16714A"/>
              </a:solidFill>
              <a:latin typeface="Arial" panose="020B0604020202020204" pitchFamily="34" charset="0"/>
              <a:cs typeface="Arial" panose="020B0604020202020204" pitchFamily="34" charset="0"/>
            </a:endParaRPr>
          </a:p>
          <a:p>
            <a:r>
              <a:rPr lang="en-US" b="1" i="1" dirty="0">
                <a:solidFill>
                  <a:srgbClr val="16714A"/>
                </a:solidFill>
                <a:latin typeface="Arial" panose="020B0604020202020204" pitchFamily="34" charset="0"/>
                <a:cs typeface="Arial" panose="020B0604020202020204" pitchFamily="34" charset="0"/>
              </a:rPr>
              <a:t> </a:t>
            </a:r>
            <a:endParaRPr lang="en-ZA" b="1" i="1" dirty="0">
              <a:solidFill>
                <a:srgbClr val="16714A"/>
              </a:solidFill>
              <a:latin typeface="Arial" panose="020B0604020202020204" pitchFamily="34" charset="0"/>
              <a:cs typeface="Arial" panose="020B0604020202020204" pitchFamily="34" charset="0"/>
            </a:endParaRPr>
          </a:p>
          <a:p>
            <a:pPr lvl="0"/>
            <a:r>
              <a:rPr lang="en-US" b="1" dirty="0">
                <a:solidFill>
                  <a:srgbClr val="16714A"/>
                </a:solidFill>
                <a:latin typeface="Arial" panose="020B0604020202020204" pitchFamily="34" charset="0"/>
                <a:cs typeface="Arial" panose="020B0604020202020204" pitchFamily="34" charset="0"/>
              </a:rPr>
              <a:t>3. </a:t>
            </a:r>
            <a:r>
              <a:rPr lang="en-US" b="1" dirty="0" err="1">
                <a:solidFill>
                  <a:srgbClr val="16714A"/>
                </a:solidFill>
                <a:latin typeface="Arial" panose="020B0604020202020204" pitchFamily="34" charset="0"/>
                <a:cs typeface="Arial" panose="020B0604020202020204" pitchFamily="34" charset="0"/>
              </a:rPr>
              <a:t>Marginalised</a:t>
            </a:r>
            <a:r>
              <a:rPr lang="en-US" b="1" dirty="0">
                <a:solidFill>
                  <a:srgbClr val="16714A"/>
                </a:solidFill>
                <a:latin typeface="Arial" panose="020B0604020202020204" pitchFamily="34" charset="0"/>
                <a:cs typeface="Arial" panose="020B0604020202020204" pitchFamily="34" charset="0"/>
              </a:rPr>
              <a:t> Groups Empowerment Programme</a:t>
            </a:r>
            <a:endParaRPr lang="en-ZA" b="1" dirty="0">
              <a:solidFill>
                <a:srgbClr val="16714A"/>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b="1" i="1" dirty="0">
                <a:solidFill>
                  <a:srgbClr val="16714A"/>
                </a:solidFill>
                <a:latin typeface="Arial" panose="020B0604020202020204" pitchFamily="34" charset="0"/>
                <a:cs typeface="Arial" panose="020B0604020202020204" pitchFamily="34" charset="0"/>
              </a:rPr>
              <a:t>Activity: Quarterly engagement with marginalized groups (PWD’s, rural communities and those in the informal sectors)</a:t>
            </a:r>
            <a:endParaRPr lang="en-ZA" b="1" dirty="0">
              <a:solidFill>
                <a:srgbClr val="16714A"/>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b="1" i="1" dirty="0">
                <a:solidFill>
                  <a:srgbClr val="16714A"/>
                </a:solidFill>
                <a:latin typeface="Arial" panose="020B0604020202020204" pitchFamily="34" charset="0"/>
                <a:cs typeface="Arial" panose="020B0604020202020204" pitchFamily="34" charset="0"/>
              </a:rPr>
              <a:t>Strategy: Reproduce Act 989 into local languages, braille and audio-visuals for sensitization and capacity building</a:t>
            </a:r>
          </a:p>
          <a:p>
            <a:pPr marL="742950" lvl="1" indent="-285750">
              <a:buFont typeface="Arial" panose="020B0604020202020204" pitchFamily="34" charset="0"/>
              <a:buChar char="•"/>
            </a:pPr>
            <a:r>
              <a:rPr lang="en-US" b="1" i="1" dirty="0">
                <a:solidFill>
                  <a:srgbClr val="16714A"/>
                </a:solidFill>
                <a:latin typeface="Arial" panose="020B0604020202020204" pitchFamily="34" charset="0"/>
                <a:cs typeface="Arial" panose="020B0604020202020204" pitchFamily="34" charset="0"/>
              </a:rPr>
              <a:t>Status: Concepts developed and approved, engagements ongoing to secure implementation partners for full commencement of </a:t>
            </a:r>
            <a:r>
              <a:rPr lang="en-US" b="1" i="1" dirty="0" err="1">
                <a:solidFill>
                  <a:srgbClr val="16714A"/>
                </a:solidFill>
                <a:latin typeface="Arial" panose="020B0604020202020204" pitchFamily="34" charset="0"/>
                <a:cs typeface="Arial" panose="020B0604020202020204" pitchFamily="34" charset="0"/>
              </a:rPr>
              <a:t>programme</a:t>
            </a:r>
            <a:endParaRPr lang="en-ZA" b="1" dirty="0">
              <a:solidFill>
                <a:srgbClr val="16714A"/>
              </a:solidFill>
              <a:latin typeface="Arial" panose="020B0604020202020204" pitchFamily="34" charset="0"/>
              <a:cs typeface="Arial" panose="020B0604020202020204" pitchFamily="34" charset="0"/>
            </a:endParaRPr>
          </a:p>
          <a:p>
            <a:pPr lvl="1"/>
            <a:endParaRPr lang="en-ZA" sz="1600" dirty="0"/>
          </a:p>
        </p:txBody>
      </p:sp>
    </p:spTree>
    <p:extLst>
      <p:ext uri="{BB962C8B-B14F-4D97-AF65-F5344CB8AC3E}">
        <p14:creationId xmlns:p14="http://schemas.microsoft.com/office/powerpoint/2010/main" val="3053092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6BBA0-DBE3-9B6E-53E7-05D94BF209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E76DC2-83EE-CF20-3D6C-68CE770EA4A3}"/>
              </a:ext>
            </a:extLst>
          </p:cNvPr>
          <p:cNvSpPr>
            <a:spLocks noGrp="1"/>
          </p:cNvSpPr>
          <p:nvPr>
            <p:ph type="title"/>
          </p:nvPr>
        </p:nvSpPr>
        <p:spPr/>
        <p:txBody>
          <a:bodyPr>
            <a:norm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280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rPr>
              <a:t>…Ghana</a:t>
            </a:r>
            <a:endParaRPr kumimoji="0" lang="en-ZA" sz="280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endParaRPr>
          </a:p>
        </p:txBody>
      </p:sp>
      <p:pic>
        <p:nvPicPr>
          <p:cNvPr id="30" name="Picture 29">
            <a:extLst>
              <a:ext uri="{FF2B5EF4-FFF2-40B4-BE49-F238E27FC236}">
                <a16:creationId xmlns:a16="http://schemas.microsoft.com/office/drawing/2014/main" id="{88747AFF-D659-B27E-C4BB-324DC397DF36}"/>
              </a:ext>
            </a:extLst>
          </p:cNvPr>
          <p:cNvPicPr>
            <a:picLocks noChangeAspect="1"/>
          </p:cNvPicPr>
          <p:nvPr/>
        </p:nvPicPr>
        <p:blipFill>
          <a:blip r:embed="rId2"/>
          <a:stretch>
            <a:fillRect/>
          </a:stretch>
        </p:blipFill>
        <p:spPr>
          <a:xfrm>
            <a:off x="1204195" y="1415249"/>
            <a:ext cx="368300" cy="368300"/>
          </a:xfrm>
          <a:prstGeom prst="rect">
            <a:avLst/>
          </a:prstGeom>
        </p:spPr>
      </p:pic>
      <p:sp>
        <p:nvSpPr>
          <p:cNvPr id="4" name="TextBox 3">
            <a:extLst>
              <a:ext uri="{FF2B5EF4-FFF2-40B4-BE49-F238E27FC236}">
                <a16:creationId xmlns:a16="http://schemas.microsoft.com/office/drawing/2014/main" id="{93B8ED72-5E84-BBED-B82E-8A35797BBCAF}"/>
              </a:ext>
            </a:extLst>
          </p:cNvPr>
          <p:cNvSpPr txBox="1"/>
          <p:nvPr/>
        </p:nvSpPr>
        <p:spPr>
          <a:xfrm>
            <a:off x="1279687" y="1599399"/>
            <a:ext cx="10029998" cy="4524315"/>
          </a:xfrm>
          <a:prstGeom prst="rect">
            <a:avLst/>
          </a:prstGeom>
          <a:noFill/>
        </p:spPr>
        <p:txBody>
          <a:bodyPr wrap="square">
            <a:spAutoFit/>
          </a:bodyPr>
          <a:lstStyle/>
          <a:p>
            <a:pPr lvl="0"/>
            <a:r>
              <a:rPr lang="en-US" b="1" dirty="0">
                <a:solidFill>
                  <a:srgbClr val="16714A"/>
                </a:solidFill>
                <a:latin typeface="Arial" panose="020B0604020202020204" pitchFamily="34" charset="0"/>
                <a:cs typeface="Arial" panose="020B0604020202020204" pitchFamily="34" charset="0"/>
              </a:rPr>
              <a:t>4. Youth Awareness Programme</a:t>
            </a:r>
            <a:endParaRPr lang="en-ZA" b="1" dirty="0">
              <a:solidFill>
                <a:srgbClr val="16714A"/>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b="1" i="1" dirty="0">
                <a:solidFill>
                  <a:srgbClr val="16714A"/>
                </a:solidFill>
                <a:latin typeface="Arial" panose="020B0604020202020204" pitchFamily="34" charset="0"/>
                <a:cs typeface="Arial" panose="020B0604020202020204" pitchFamily="34" charset="0"/>
              </a:rPr>
              <a:t>Activity: Build capacity of 200 second-cycle secondary institutions and 400,000 students (youth) by 2029</a:t>
            </a:r>
            <a:endParaRPr lang="en-ZA" b="1" dirty="0">
              <a:solidFill>
                <a:srgbClr val="16714A"/>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b="1" i="1" dirty="0">
                <a:solidFill>
                  <a:srgbClr val="16714A"/>
                </a:solidFill>
                <a:latin typeface="Arial" panose="020B0604020202020204" pitchFamily="34" charset="0"/>
                <a:cs typeface="Arial" panose="020B0604020202020204" pitchFamily="34" charset="0"/>
              </a:rPr>
              <a:t>Strategy: Abridge Act 989 to user friendly and handy booklets for easy comprehension and use by students</a:t>
            </a:r>
            <a:endParaRPr lang="en-ZA" b="1" dirty="0">
              <a:solidFill>
                <a:srgbClr val="16714A"/>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b="1" i="1" dirty="0">
                <a:solidFill>
                  <a:srgbClr val="16714A"/>
                </a:solidFill>
                <a:latin typeface="Arial" panose="020B0604020202020204" pitchFamily="34" charset="0"/>
                <a:cs typeface="Arial" panose="020B0604020202020204" pitchFamily="34" charset="0"/>
              </a:rPr>
              <a:t>Status: Concepts developed and approved, engagements ongoing to secure implementation partners for full commencement of </a:t>
            </a:r>
            <a:r>
              <a:rPr lang="en-US" b="1" i="1" dirty="0" err="1">
                <a:solidFill>
                  <a:srgbClr val="16714A"/>
                </a:solidFill>
                <a:latin typeface="Arial" panose="020B0604020202020204" pitchFamily="34" charset="0"/>
                <a:cs typeface="Arial" panose="020B0604020202020204" pitchFamily="34" charset="0"/>
              </a:rPr>
              <a:t>programme</a:t>
            </a:r>
            <a:endParaRPr lang="en-ZA" b="1" dirty="0">
              <a:solidFill>
                <a:srgbClr val="16714A"/>
              </a:solidFill>
              <a:latin typeface="Arial" panose="020B0604020202020204" pitchFamily="34" charset="0"/>
              <a:cs typeface="Arial" panose="020B0604020202020204" pitchFamily="34" charset="0"/>
            </a:endParaRPr>
          </a:p>
          <a:p>
            <a:r>
              <a:rPr lang="en-US" b="1" i="1" dirty="0">
                <a:solidFill>
                  <a:srgbClr val="16714A"/>
                </a:solidFill>
                <a:latin typeface="Arial" panose="020B0604020202020204" pitchFamily="34" charset="0"/>
                <a:cs typeface="Arial" panose="020B0604020202020204" pitchFamily="34" charset="0"/>
              </a:rPr>
              <a:t> </a:t>
            </a:r>
            <a:endParaRPr lang="en-ZA" b="1" i="1" dirty="0">
              <a:solidFill>
                <a:srgbClr val="16714A"/>
              </a:solidFill>
              <a:latin typeface="Arial" panose="020B0604020202020204" pitchFamily="34" charset="0"/>
              <a:cs typeface="Arial" panose="020B0604020202020204" pitchFamily="34" charset="0"/>
            </a:endParaRPr>
          </a:p>
          <a:p>
            <a:pPr lvl="0"/>
            <a:r>
              <a:rPr lang="en-US" b="1" dirty="0">
                <a:solidFill>
                  <a:srgbClr val="16714A"/>
                </a:solidFill>
                <a:latin typeface="Arial" panose="020B0604020202020204" pitchFamily="34" charset="0"/>
                <a:cs typeface="Arial" panose="020B0604020202020204" pitchFamily="34" charset="0"/>
              </a:rPr>
              <a:t>5. International Learning Partnerships</a:t>
            </a:r>
            <a:endParaRPr lang="en-ZA" b="1" dirty="0">
              <a:solidFill>
                <a:srgbClr val="16714A"/>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b="1" i="1" dirty="0">
                <a:solidFill>
                  <a:srgbClr val="16714A"/>
                </a:solidFill>
                <a:latin typeface="Arial" panose="020B0604020202020204" pitchFamily="34" charset="0"/>
                <a:cs typeface="Arial" panose="020B0604020202020204" pitchFamily="34" charset="0"/>
              </a:rPr>
              <a:t>Activity: Build one new international partnership annually</a:t>
            </a:r>
            <a:endParaRPr lang="en-ZA" b="1" dirty="0">
              <a:solidFill>
                <a:srgbClr val="16714A"/>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b="1" i="1" dirty="0">
                <a:solidFill>
                  <a:srgbClr val="16714A"/>
                </a:solidFill>
                <a:latin typeface="Arial" panose="020B0604020202020204" pitchFamily="34" charset="0"/>
                <a:cs typeface="Arial" panose="020B0604020202020204" pitchFamily="34" charset="0"/>
              </a:rPr>
              <a:t>Strategy: Sign MoU’s for exchange </a:t>
            </a:r>
            <a:r>
              <a:rPr lang="en-US" b="1" i="1" dirty="0" err="1">
                <a:solidFill>
                  <a:srgbClr val="16714A"/>
                </a:solidFill>
                <a:latin typeface="Arial" panose="020B0604020202020204" pitchFamily="34" charset="0"/>
                <a:cs typeface="Arial" panose="020B0604020202020204" pitchFamily="34" charset="0"/>
              </a:rPr>
              <a:t>programmes</a:t>
            </a:r>
            <a:r>
              <a:rPr lang="en-US" b="1" i="1" dirty="0">
                <a:solidFill>
                  <a:srgbClr val="16714A"/>
                </a:solidFill>
                <a:latin typeface="Arial" panose="020B0604020202020204" pitchFamily="34" charset="0"/>
                <a:cs typeface="Arial" panose="020B0604020202020204" pitchFamily="34" charset="0"/>
              </a:rPr>
              <a:t> and global knowledge sharing</a:t>
            </a:r>
            <a:endParaRPr lang="en-ZA" b="1" dirty="0">
              <a:solidFill>
                <a:srgbClr val="16714A"/>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b="1" i="1" dirty="0">
                <a:solidFill>
                  <a:srgbClr val="16714A"/>
                </a:solidFill>
                <a:latin typeface="Arial" panose="020B0604020202020204" pitchFamily="34" charset="0"/>
                <a:cs typeface="Arial" panose="020B0604020202020204" pitchFamily="34" charset="0"/>
              </a:rPr>
              <a:t>Status: Collaboration between the Centre for Law and Democracy-Canada and the Commission to conduct an implementation assessment of the Right to Information law.</a:t>
            </a:r>
            <a:endParaRPr lang="en-ZA" b="1" dirty="0">
              <a:solidFill>
                <a:srgbClr val="16714A"/>
              </a:solidFill>
              <a:latin typeface="Arial" panose="020B0604020202020204" pitchFamily="34" charset="0"/>
              <a:cs typeface="Arial" panose="020B0604020202020204" pitchFamily="34" charset="0"/>
            </a:endParaRPr>
          </a:p>
          <a:p>
            <a:r>
              <a:rPr lang="en-US" b="1" i="1" dirty="0">
                <a:solidFill>
                  <a:srgbClr val="16714A"/>
                </a:solidFill>
                <a:latin typeface="Arial" panose="020B0604020202020204" pitchFamily="34" charset="0"/>
                <a:cs typeface="Arial" panose="020B0604020202020204" pitchFamily="34" charset="0"/>
              </a:rPr>
              <a:t> </a:t>
            </a:r>
            <a:endParaRPr lang="en-ZA" b="1" i="1" dirty="0">
              <a:solidFill>
                <a:srgbClr val="16714A"/>
              </a:solidFill>
              <a:latin typeface="Arial" panose="020B0604020202020204" pitchFamily="34" charset="0"/>
              <a:cs typeface="Arial" panose="020B0604020202020204" pitchFamily="34" charset="0"/>
            </a:endParaRPr>
          </a:p>
          <a:p>
            <a:r>
              <a:rPr lang="en-US" i="1" dirty="0"/>
              <a:t> </a:t>
            </a:r>
            <a:endParaRPr lang="en-ZA" i="1" dirty="0"/>
          </a:p>
        </p:txBody>
      </p:sp>
    </p:spTree>
    <p:extLst>
      <p:ext uri="{BB962C8B-B14F-4D97-AF65-F5344CB8AC3E}">
        <p14:creationId xmlns:p14="http://schemas.microsoft.com/office/powerpoint/2010/main" val="1724127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C8335-A977-D099-D9B9-02710C706A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6D967B-CA85-6F52-0B93-9B4FBF63CBF3}"/>
              </a:ext>
            </a:extLst>
          </p:cNvPr>
          <p:cNvSpPr>
            <a:spLocks noGrp="1"/>
          </p:cNvSpPr>
          <p:nvPr>
            <p:ph type="title"/>
          </p:nvPr>
        </p:nvSpPr>
        <p:spPr/>
        <p:txBody>
          <a:bodyPr>
            <a:norm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280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rPr>
              <a:t>…Ghana</a:t>
            </a:r>
            <a:endParaRPr kumimoji="0" lang="en-ZA" sz="280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endParaRPr>
          </a:p>
        </p:txBody>
      </p:sp>
      <p:pic>
        <p:nvPicPr>
          <p:cNvPr id="30" name="Picture 29">
            <a:extLst>
              <a:ext uri="{FF2B5EF4-FFF2-40B4-BE49-F238E27FC236}">
                <a16:creationId xmlns:a16="http://schemas.microsoft.com/office/drawing/2014/main" id="{C45D18C7-1615-840C-05A6-12E7369C03E9}"/>
              </a:ext>
            </a:extLst>
          </p:cNvPr>
          <p:cNvPicPr>
            <a:picLocks noChangeAspect="1"/>
          </p:cNvPicPr>
          <p:nvPr/>
        </p:nvPicPr>
        <p:blipFill>
          <a:blip r:embed="rId2"/>
          <a:stretch>
            <a:fillRect/>
          </a:stretch>
        </p:blipFill>
        <p:spPr>
          <a:xfrm>
            <a:off x="1204195" y="1415249"/>
            <a:ext cx="368300" cy="368300"/>
          </a:xfrm>
          <a:prstGeom prst="rect">
            <a:avLst/>
          </a:prstGeom>
        </p:spPr>
      </p:pic>
      <p:sp>
        <p:nvSpPr>
          <p:cNvPr id="4" name="TextBox 3">
            <a:extLst>
              <a:ext uri="{FF2B5EF4-FFF2-40B4-BE49-F238E27FC236}">
                <a16:creationId xmlns:a16="http://schemas.microsoft.com/office/drawing/2014/main" id="{286C01AF-1A38-56F7-E397-62651F670262}"/>
              </a:ext>
            </a:extLst>
          </p:cNvPr>
          <p:cNvSpPr txBox="1"/>
          <p:nvPr/>
        </p:nvSpPr>
        <p:spPr>
          <a:xfrm>
            <a:off x="1279687" y="1599399"/>
            <a:ext cx="10029998" cy="4247317"/>
          </a:xfrm>
          <a:prstGeom prst="rect">
            <a:avLst/>
          </a:prstGeom>
          <a:noFill/>
        </p:spPr>
        <p:txBody>
          <a:bodyPr wrap="square">
            <a:spAutoFit/>
          </a:bodyPr>
          <a:lstStyle/>
          <a:p>
            <a:pPr lvl="0"/>
            <a:r>
              <a:rPr lang="en-US" b="1" dirty="0">
                <a:solidFill>
                  <a:srgbClr val="16714A"/>
                </a:solidFill>
                <a:latin typeface="Arial" panose="020B0604020202020204" pitchFamily="34" charset="0"/>
                <a:cs typeface="Arial" panose="020B0604020202020204" pitchFamily="34" charset="0"/>
              </a:rPr>
              <a:t>6. Regional Expansion Programme</a:t>
            </a:r>
            <a:endParaRPr lang="en-ZA" b="1" dirty="0">
              <a:solidFill>
                <a:srgbClr val="16714A"/>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b="1" i="1" dirty="0">
                <a:solidFill>
                  <a:srgbClr val="16714A"/>
                </a:solidFill>
                <a:latin typeface="Arial" panose="020B0604020202020204" pitchFamily="34" charset="0"/>
                <a:cs typeface="Arial" panose="020B0604020202020204" pitchFamily="34" charset="0"/>
              </a:rPr>
              <a:t>Activity: Establish 12 Regional Offices in addition to the 4 currently in operation</a:t>
            </a:r>
            <a:endParaRPr lang="en-ZA" b="1" dirty="0">
              <a:solidFill>
                <a:srgbClr val="16714A"/>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b="1" i="1" dirty="0">
                <a:solidFill>
                  <a:srgbClr val="16714A"/>
                </a:solidFill>
                <a:latin typeface="Arial" panose="020B0604020202020204" pitchFamily="34" charset="0"/>
                <a:cs typeface="Arial" panose="020B0604020202020204" pitchFamily="34" charset="0"/>
              </a:rPr>
              <a:t>Strategy: Liaise with state institutions for allocation of office spaces to the Commission</a:t>
            </a:r>
            <a:endParaRPr lang="en-ZA" b="1" dirty="0">
              <a:solidFill>
                <a:srgbClr val="16714A"/>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b="1" i="1" dirty="0">
                <a:solidFill>
                  <a:srgbClr val="16714A"/>
                </a:solidFill>
                <a:latin typeface="Arial" panose="020B0604020202020204" pitchFamily="34" charset="0"/>
                <a:cs typeface="Arial" panose="020B0604020202020204" pitchFamily="34" charset="0"/>
              </a:rPr>
              <a:t>Status: Cape-Coast Regional office refurbished, awaiting deployment of staff to commence operations.</a:t>
            </a:r>
          </a:p>
          <a:p>
            <a:pPr lvl="1"/>
            <a:endParaRPr lang="en-US" dirty="0"/>
          </a:p>
          <a:p>
            <a:pPr lvl="1"/>
            <a:r>
              <a:rPr lang="en-US" b="1" dirty="0" err="1">
                <a:solidFill>
                  <a:srgbClr val="16714A"/>
                </a:solidFill>
                <a:latin typeface="Arial" panose="020B0604020202020204" pitchFamily="34" charset="0"/>
                <a:cs typeface="Arial" panose="020B0604020202020204" pitchFamily="34" charset="0"/>
              </a:rPr>
              <a:t>Programmes</a:t>
            </a:r>
            <a:r>
              <a:rPr lang="en-US" b="1" dirty="0">
                <a:solidFill>
                  <a:srgbClr val="16714A"/>
                </a:solidFill>
                <a:latin typeface="Arial" panose="020B0604020202020204" pitchFamily="34" charset="0"/>
                <a:cs typeface="Arial" panose="020B0604020202020204" pitchFamily="34" charset="0"/>
              </a:rPr>
              <a:t> approved for implementation by the Commission during the year under review contributed significantly to enhanced public awareness, institutional capacity and compliance of the Right to Information Act, 2019 (Act 989). Through sustained awareness creation </a:t>
            </a:r>
            <a:r>
              <a:rPr lang="en-US" b="1" dirty="0" err="1">
                <a:solidFill>
                  <a:srgbClr val="16714A"/>
                </a:solidFill>
                <a:latin typeface="Arial" panose="020B0604020202020204" pitchFamily="34" charset="0"/>
                <a:cs typeface="Arial" panose="020B0604020202020204" pitchFamily="34" charset="0"/>
              </a:rPr>
              <a:t>programmes</a:t>
            </a:r>
            <a:r>
              <a:rPr lang="en-US" b="1" dirty="0">
                <a:solidFill>
                  <a:srgbClr val="16714A"/>
                </a:solidFill>
                <a:latin typeface="Arial" panose="020B0604020202020204" pitchFamily="34" charset="0"/>
                <a:cs typeface="Arial" panose="020B0604020202020204" pitchFamily="34" charset="0"/>
              </a:rPr>
              <a:t>, collaborations with international institutions and participation in global conferences for knowledge sharing and exchange of ideas, the Commission continues to contribute to improvements in transparency and accountability at the national and global level.</a:t>
            </a:r>
            <a:endParaRPr lang="en-ZA" b="1" dirty="0">
              <a:solidFill>
                <a:srgbClr val="16714A"/>
              </a:solidFill>
              <a:latin typeface="Arial" panose="020B0604020202020204" pitchFamily="34" charset="0"/>
              <a:cs typeface="Arial" panose="020B0604020202020204" pitchFamily="34" charset="0"/>
            </a:endParaRPr>
          </a:p>
          <a:p>
            <a:pPr lvl="1"/>
            <a:r>
              <a:rPr lang="en-US" i="1" dirty="0"/>
              <a:t> </a:t>
            </a:r>
            <a:endParaRPr lang="en-ZA" i="1" dirty="0"/>
          </a:p>
        </p:txBody>
      </p:sp>
    </p:spTree>
    <p:extLst>
      <p:ext uri="{BB962C8B-B14F-4D97-AF65-F5344CB8AC3E}">
        <p14:creationId xmlns:p14="http://schemas.microsoft.com/office/powerpoint/2010/main" val="2592532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C8335-A977-D099-D9B9-02710C706A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6D967B-CA85-6F52-0B93-9B4FBF63CBF3}"/>
              </a:ext>
            </a:extLst>
          </p:cNvPr>
          <p:cNvSpPr>
            <a:spLocks noGrp="1"/>
          </p:cNvSpPr>
          <p:nvPr>
            <p:ph type="title"/>
          </p:nvPr>
        </p:nvSpPr>
        <p:spPr/>
        <p:txBody>
          <a:bodyPr>
            <a:norm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280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rPr>
              <a:t>…Morocco</a:t>
            </a:r>
            <a:endParaRPr kumimoji="0" lang="en-ZA" sz="280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endParaRPr>
          </a:p>
        </p:txBody>
      </p:sp>
      <p:pic>
        <p:nvPicPr>
          <p:cNvPr id="30" name="Picture 29">
            <a:extLst>
              <a:ext uri="{FF2B5EF4-FFF2-40B4-BE49-F238E27FC236}">
                <a16:creationId xmlns:a16="http://schemas.microsoft.com/office/drawing/2014/main" id="{C45D18C7-1615-840C-05A6-12E7369C03E9}"/>
              </a:ext>
            </a:extLst>
          </p:cNvPr>
          <p:cNvPicPr>
            <a:picLocks noChangeAspect="1"/>
          </p:cNvPicPr>
          <p:nvPr/>
        </p:nvPicPr>
        <p:blipFill>
          <a:blip r:embed="rId2"/>
          <a:stretch>
            <a:fillRect/>
          </a:stretch>
        </p:blipFill>
        <p:spPr>
          <a:xfrm>
            <a:off x="1204195" y="1415249"/>
            <a:ext cx="368300" cy="368300"/>
          </a:xfrm>
          <a:prstGeom prst="rect">
            <a:avLst/>
          </a:prstGeom>
        </p:spPr>
      </p:pic>
      <p:sp>
        <p:nvSpPr>
          <p:cNvPr id="6" name="ZoneTexte 5">
            <a:extLst>
              <a:ext uri="{FF2B5EF4-FFF2-40B4-BE49-F238E27FC236}">
                <a16:creationId xmlns:a16="http://schemas.microsoft.com/office/drawing/2014/main" id="{E66FDA9D-CCF5-4768-88DE-D3B603D52A44}"/>
              </a:ext>
            </a:extLst>
          </p:cNvPr>
          <p:cNvSpPr txBox="1"/>
          <p:nvPr/>
        </p:nvSpPr>
        <p:spPr>
          <a:xfrm>
            <a:off x="934720" y="1415249"/>
            <a:ext cx="10729594" cy="4770537"/>
          </a:xfrm>
          <a:prstGeom prst="rect">
            <a:avLst/>
          </a:prstGeom>
          <a:noFill/>
        </p:spPr>
        <p:txBody>
          <a:bodyPr wrap="square">
            <a:spAutoFit/>
          </a:bodyPr>
          <a:lstStyle/>
          <a:p>
            <a:pPr marL="285750" indent="-285750" algn="just">
              <a:buFont typeface="Arial" panose="020B0604020202020204" pitchFamily="34" charset="0"/>
              <a:buChar char="•"/>
            </a:pPr>
            <a:r>
              <a:rPr lang="en-US" sz="1600" b="1" dirty="0">
                <a:solidFill>
                  <a:srgbClr val="16714A"/>
                </a:solidFill>
              </a:rPr>
              <a:t>The official launch of the national portal for the right of access to information (PNDAI), serving as an interface between information requesters and the relevant institutions and agencies and covers the entire process—from submitting a request for access to information to filing a complaint. To this end, the CDAI has entered into a series of agreements with various relevant institutions and agencies regarding their participation in the portal.</a:t>
            </a:r>
          </a:p>
          <a:p>
            <a:pPr algn="just"/>
            <a:endParaRPr lang="en-US" sz="1600" b="1" dirty="0">
              <a:solidFill>
                <a:srgbClr val="16714A"/>
              </a:solidFill>
            </a:endParaRPr>
          </a:p>
          <a:p>
            <a:pPr marL="285750" indent="-285750" algn="just">
              <a:buFont typeface="Arial" panose="020B0604020202020204" pitchFamily="34" charset="0"/>
              <a:buChar char="•"/>
            </a:pPr>
            <a:r>
              <a:rPr lang="en-US" sz="1600" b="1" dirty="0">
                <a:solidFill>
                  <a:srgbClr val="16714A"/>
                </a:solidFill>
              </a:rPr>
              <a:t>The draft bill on the right of access to information was prepared following the Commission’s deliberations published in March 2023 and in collaboration with the Ministry of Digital Transition and Administrative Reform. The draft bill was submitted to the General Secretariat of the Government to follow the standard procedure. </a:t>
            </a:r>
            <a:endParaRPr lang="ar-MA" sz="1600" b="1" dirty="0">
              <a:solidFill>
                <a:srgbClr val="16714A"/>
              </a:solidFill>
            </a:endParaRPr>
          </a:p>
          <a:p>
            <a:pPr algn="just"/>
            <a:endParaRPr lang="ar-MA" sz="1600" b="1" dirty="0">
              <a:solidFill>
                <a:srgbClr val="16714A"/>
              </a:solidFill>
            </a:endParaRPr>
          </a:p>
          <a:p>
            <a:pPr marL="285750" indent="-285750" algn="just">
              <a:buFont typeface="Arial" panose="020B0604020202020204" pitchFamily="34" charset="0"/>
              <a:buChar char="•"/>
            </a:pPr>
            <a:r>
              <a:rPr lang="fr-FR" sz="1600" b="1" dirty="0">
                <a:solidFill>
                  <a:srgbClr val="16714A"/>
                </a:solidFill>
              </a:rPr>
              <a:t>Organisation of a</a:t>
            </a:r>
            <a:r>
              <a:rPr lang="en-US" sz="1600" b="1" dirty="0">
                <a:solidFill>
                  <a:srgbClr val="16714A"/>
                </a:solidFill>
              </a:rPr>
              <a:t> training session on observing the legislative elections that highlighted the importance of the right to access information in promoting the transparency of the electoral process and the credibility of its monitoring, while emphasizing the need to balance between making information available to citizens and protecting privacy and personal data.</a:t>
            </a:r>
          </a:p>
          <a:p>
            <a:pPr algn="just"/>
            <a:endParaRPr lang="en-US" sz="1600" b="1" dirty="0">
              <a:solidFill>
                <a:srgbClr val="16714A"/>
              </a:solidFill>
            </a:endParaRPr>
          </a:p>
          <a:p>
            <a:pPr marL="285750" indent="-285750" algn="just">
              <a:buFont typeface="Arial" panose="020B0604020202020204" pitchFamily="34" charset="0"/>
              <a:buChar char="•"/>
            </a:pPr>
            <a:r>
              <a:rPr lang="en-US" sz="1600" b="1" dirty="0">
                <a:solidFill>
                  <a:srgbClr val="16714A"/>
                </a:solidFill>
              </a:rPr>
              <a:t>Organization of several training sessions and activities for the benefit of and in collaboration with civil society to promote the proper exercise of the right of access to information, given the important role that civil society plays as a bridge between the government and citizens. Besides signing multiple cooperation agreements with academic institutions and civil society organizations to strengthen collaboration on the right of access to information.</a:t>
            </a:r>
          </a:p>
          <a:p>
            <a:pPr marL="0" indent="0" algn="just">
              <a:buNone/>
            </a:pPr>
            <a:endParaRPr lang="en-US" sz="1600" b="1" dirty="0">
              <a:solidFill>
                <a:srgbClr val="16714A"/>
              </a:solidFill>
            </a:endParaRPr>
          </a:p>
        </p:txBody>
      </p:sp>
    </p:spTree>
    <p:extLst>
      <p:ext uri="{BB962C8B-B14F-4D97-AF65-F5344CB8AC3E}">
        <p14:creationId xmlns:p14="http://schemas.microsoft.com/office/powerpoint/2010/main" val="1111158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C8335-A977-D099-D9B9-02710C706A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6D967B-CA85-6F52-0B93-9B4FBF63CBF3}"/>
              </a:ext>
            </a:extLst>
          </p:cNvPr>
          <p:cNvSpPr>
            <a:spLocks noGrp="1"/>
          </p:cNvSpPr>
          <p:nvPr>
            <p:ph type="title"/>
          </p:nvPr>
        </p:nvSpPr>
        <p:spPr/>
        <p:txBody>
          <a:bodyPr>
            <a:normAutofit/>
          </a:body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280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rPr>
              <a:t>…Morocco</a:t>
            </a:r>
            <a:endParaRPr kumimoji="0" lang="en-ZA" sz="2800" i="0" u="none" strike="noStrike" kern="1200" cap="none" spc="0" normalizeH="0" baseline="0" noProof="0" dirty="0">
              <a:ln>
                <a:noFill/>
              </a:ln>
              <a:solidFill>
                <a:srgbClr val="16714A"/>
              </a:solidFill>
              <a:effectLst/>
              <a:uLnTx/>
              <a:uFillTx/>
              <a:latin typeface="Arial" panose="020B0604020202020204" pitchFamily="34" charset="0"/>
              <a:ea typeface="ＭＳ Ｐゴシック" charset="0"/>
              <a:cs typeface="Arial" panose="020B0604020202020204" pitchFamily="34" charset="0"/>
            </a:endParaRPr>
          </a:p>
        </p:txBody>
      </p:sp>
      <p:pic>
        <p:nvPicPr>
          <p:cNvPr id="30" name="Picture 29">
            <a:extLst>
              <a:ext uri="{FF2B5EF4-FFF2-40B4-BE49-F238E27FC236}">
                <a16:creationId xmlns:a16="http://schemas.microsoft.com/office/drawing/2014/main" id="{C45D18C7-1615-840C-05A6-12E7369C03E9}"/>
              </a:ext>
            </a:extLst>
          </p:cNvPr>
          <p:cNvPicPr>
            <a:picLocks noChangeAspect="1"/>
          </p:cNvPicPr>
          <p:nvPr/>
        </p:nvPicPr>
        <p:blipFill>
          <a:blip r:embed="rId2"/>
          <a:stretch>
            <a:fillRect/>
          </a:stretch>
        </p:blipFill>
        <p:spPr>
          <a:xfrm>
            <a:off x="1204195" y="1415249"/>
            <a:ext cx="368300" cy="368300"/>
          </a:xfrm>
          <a:prstGeom prst="rect">
            <a:avLst/>
          </a:prstGeom>
        </p:spPr>
      </p:pic>
      <p:sp>
        <p:nvSpPr>
          <p:cNvPr id="5" name="ZoneTexte 4">
            <a:extLst>
              <a:ext uri="{FF2B5EF4-FFF2-40B4-BE49-F238E27FC236}">
                <a16:creationId xmlns:a16="http://schemas.microsoft.com/office/drawing/2014/main" id="{0574D616-3A1D-4A3B-BFE0-97E57D228FFF}"/>
              </a:ext>
            </a:extLst>
          </p:cNvPr>
          <p:cNvSpPr txBox="1"/>
          <p:nvPr/>
        </p:nvSpPr>
        <p:spPr>
          <a:xfrm>
            <a:off x="1121646" y="1451278"/>
            <a:ext cx="10378205" cy="5078313"/>
          </a:xfrm>
          <a:prstGeom prst="rect">
            <a:avLst/>
          </a:prstGeom>
          <a:noFill/>
        </p:spPr>
        <p:txBody>
          <a:bodyPr wrap="square">
            <a:spAutoFit/>
          </a:bodyPr>
          <a:lstStyle/>
          <a:p>
            <a:pPr marL="285750" indent="-285750" algn="just">
              <a:buFont typeface="Arial" panose="020B0604020202020204" pitchFamily="34" charset="0"/>
              <a:buChar char="•"/>
            </a:pPr>
            <a:r>
              <a:rPr lang="en-US" sz="1800" b="1" dirty="0">
                <a:solidFill>
                  <a:srgbClr val="16714A"/>
                </a:solidFill>
              </a:rPr>
              <a:t>Publication of the summary report covering CDAI’s activities from March 2019 to March 2024, published on December 11, 2025.</a:t>
            </a:r>
          </a:p>
          <a:p>
            <a:pPr marL="285750" indent="-285750" algn="just">
              <a:buFont typeface="Arial" panose="020B0604020202020204" pitchFamily="34" charset="0"/>
              <a:buChar char="•"/>
            </a:pPr>
            <a:r>
              <a:rPr lang="en-US" sz="1800" b="1" dirty="0">
                <a:solidFill>
                  <a:srgbClr val="16714A"/>
                </a:solidFill>
              </a:rPr>
              <a:t>The CDAI has approved a deliberation about access to information and fake news that will be published it in the next few days.</a:t>
            </a:r>
          </a:p>
          <a:p>
            <a:pPr marL="285750" indent="-285750" algn="just">
              <a:buFont typeface="Arial" panose="020B0604020202020204" pitchFamily="34" charset="0"/>
              <a:buChar char="•"/>
            </a:pPr>
            <a:endParaRPr lang="en-US" b="1" dirty="0">
              <a:solidFill>
                <a:srgbClr val="16714A"/>
              </a:solidFill>
            </a:endParaRPr>
          </a:p>
          <a:p>
            <a:pPr marL="0" indent="0" algn="just">
              <a:buNone/>
            </a:pPr>
            <a:r>
              <a:rPr lang="en-US" b="1" dirty="0">
                <a:solidFill>
                  <a:srgbClr val="16714A"/>
                </a:solidFill>
              </a:rPr>
              <a:t>+ Plus : </a:t>
            </a:r>
          </a:p>
          <a:p>
            <a:pPr marL="285750" indent="-285750" algn="just">
              <a:buFont typeface="Arial" panose="020B0604020202020204" pitchFamily="34" charset="0"/>
              <a:buChar char="•"/>
            </a:pPr>
            <a:r>
              <a:rPr lang="en-US" b="1" dirty="0">
                <a:solidFill>
                  <a:srgbClr val="16714A"/>
                </a:solidFill>
              </a:rPr>
              <a:t>Participation in Exhibitions and Public Outreach: Participation in the 2025 and 2026 International Publishing and Book Fair, GITEX Africa Morocco 2026 and the 2026 International Agricultural Exhibition in Meknes.</a:t>
            </a:r>
          </a:p>
          <a:p>
            <a:pPr algn="just"/>
            <a:endParaRPr lang="fr-FR" b="1" dirty="0">
              <a:solidFill>
                <a:srgbClr val="16714A"/>
              </a:solidFill>
            </a:endParaRPr>
          </a:p>
          <a:p>
            <a:pPr marL="285750" indent="-285750" algn="just">
              <a:buFont typeface="Arial" panose="020B0604020202020204" pitchFamily="34" charset="0"/>
              <a:buChar char="•"/>
            </a:pPr>
            <a:r>
              <a:rPr lang="en-US" b="1" dirty="0">
                <a:solidFill>
                  <a:srgbClr val="16714A"/>
                </a:solidFill>
              </a:rPr>
              <a:t>Working Meetings and Institutional Consultation: Working meetings and consultations with regional observatories, civil society organizations and stakeholders involved in the right of access to information.</a:t>
            </a:r>
            <a:endParaRPr lang="fr-MA" b="1" dirty="0">
              <a:solidFill>
                <a:srgbClr val="16714A"/>
              </a:solidFill>
            </a:endParaRPr>
          </a:p>
          <a:p>
            <a:pPr algn="just"/>
            <a:endParaRPr lang="ar-MA" b="1" dirty="0">
              <a:solidFill>
                <a:srgbClr val="16714A"/>
              </a:solidFill>
            </a:endParaRPr>
          </a:p>
          <a:p>
            <a:pPr marL="285750" indent="-285750" algn="just">
              <a:buFont typeface="Arial" panose="020B0604020202020204" pitchFamily="34" charset="0"/>
              <a:buChar char="•"/>
            </a:pPr>
            <a:r>
              <a:rPr lang="en-US" b="1" dirty="0">
                <a:solidFill>
                  <a:srgbClr val="16714A"/>
                </a:solidFill>
              </a:rPr>
              <a:t>International and Continental Cooperation and Representation: Participation in international and continental forums, including OECD/OGP and ICIC; </a:t>
            </a:r>
          </a:p>
          <a:p>
            <a:pPr marL="285750" indent="-285750" algn="just">
              <a:buFont typeface="Arial" panose="020B0604020202020204" pitchFamily="34" charset="0"/>
              <a:buChar char="•"/>
            </a:pPr>
            <a:r>
              <a:rPr lang="en-US" b="1" dirty="0">
                <a:solidFill>
                  <a:srgbClr val="16714A"/>
                </a:solidFill>
              </a:rPr>
              <a:t>Hosting of the African Conference on the Right of Access to Information and ANIC General Assembly; </a:t>
            </a:r>
          </a:p>
          <a:p>
            <a:pPr marL="285750" indent="-285750" algn="just">
              <a:buFont typeface="Arial" panose="020B0604020202020204" pitchFamily="34" charset="0"/>
              <a:buChar char="•"/>
            </a:pPr>
            <a:r>
              <a:rPr lang="en-US" b="1" dirty="0">
                <a:solidFill>
                  <a:srgbClr val="16714A"/>
                </a:solidFill>
              </a:rPr>
              <a:t>Signature of an MoU with the Information Commission of The Gambia.</a:t>
            </a:r>
          </a:p>
          <a:p>
            <a:pPr marL="285750" indent="-285750" algn="just">
              <a:buFont typeface="Arial" panose="020B0604020202020204" pitchFamily="34" charset="0"/>
              <a:buChar char="•"/>
            </a:pPr>
            <a:endParaRPr lang="en-US" sz="1800" b="1" dirty="0">
              <a:solidFill>
                <a:srgbClr val="16714A"/>
              </a:solidFill>
            </a:endParaRPr>
          </a:p>
        </p:txBody>
      </p:sp>
    </p:spTree>
    <p:extLst>
      <p:ext uri="{BB962C8B-B14F-4D97-AF65-F5344CB8AC3E}">
        <p14:creationId xmlns:p14="http://schemas.microsoft.com/office/powerpoint/2010/main" val="3932912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3C14F-646F-C3D4-98C8-5B408BC488AB}"/>
              </a:ext>
            </a:extLst>
          </p:cNvPr>
          <p:cNvSpPr>
            <a:spLocks noGrp="1"/>
          </p:cNvSpPr>
          <p:nvPr>
            <p:ph type="title"/>
          </p:nvPr>
        </p:nvSpPr>
        <p:spPr/>
        <p:txBody>
          <a:bodyPr/>
          <a:lstStyle/>
          <a:p>
            <a:r>
              <a:rPr lang="en-US" dirty="0">
                <a:solidFill>
                  <a:srgbClr val="00B050"/>
                </a:solidFill>
              </a:rPr>
              <a:t>Liberia </a:t>
            </a:r>
          </a:p>
        </p:txBody>
      </p:sp>
      <p:sp>
        <p:nvSpPr>
          <p:cNvPr id="3" name="Content Placeholder 2">
            <a:extLst>
              <a:ext uri="{FF2B5EF4-FFF2-40B4-BE49-F238E27FC236}">
                <a16:creationId xmlns:a16="http://schemas.microsoft.com/office/drawing/2014/main" id="{06CAA998-603B-8969-F9D8-F092BAE68BC6}"/>
              </a:ext>
            </a:extLst>
          </p:cNvPr>
          <p:cNvSpPr>
            <a:spLocks noGrp="1"/>
          </p:cNvSpPr>
          <p:nvPr>
            <p:ph sz="quarter" idx="10"/>
          </p:nvPr>
        </p:nvSpPr>
        <p:spPr>
          <a:xfrm>
            <a:off x="190004" y="1488560"/>
            <a:ext cx="11875325" cy="5369440"/>
          </a:xfrm>
        </p:spPr>
        <p:txBody>
          <a:bodyPr>
            <a:normAutofit/>
          </a:bodyPr>
          <a:lstStyle/>
          <a:p>
            <a:pPr marL="342900" lvl="0" indent="-342900">
              <a:buFont typeface="Arial" panose="020B0604020202020204" pitchFamily="34" charset="0"/>
              <a:buChar char="•"/>
            </a:pPr>
            <a:r>
              <a:rPr lang="en-US" sz="1800" b="1" dirty="0">
                <a:solidFill>
                  <a:srgbClr val="16714A"/>
                </a:solidFill>
                <a:latin typeface="Aptos" panose="020B0004020202020204" pitchFamily="34" charset="0"/>
              </a:rPr>
              <a:t>Developed and launched Liberia’s Access to Information Five-Year (2025-2030) Strategic Plan</a:t>
            </a:r>
          </a:p>
          <a:p>
            <a:pPr marL="342900" lvl="0" indent="-342900">
              <a:buFont typeface="Arial" panose="020B0604020202020204" pitchFamily="34" charset="0"/>
              <a:buChar char="•"/>
            </a:pPr>
            <a:r>
              <a:rPr lang="en-US" sz="1800" b="1" dirty="0">
                <a:solidFill>
                  <a:srgbClr val="16714A"/>
                </a:solidFill>
                <a:latin typeface="Aptos" panose="020B0004020202020204" pitchFamily="34" charset="0"/>
              </a:rPr>
              <a:t>Expanded FOI public awareness and community engagement across Montserrado and Grand Bassa Counties while strengthening institutional capacity on access to information rights and obligations across several Government bodies.</a:t>
            </a:r>
          </a:p>
          <a:p>
            <a:pPr marL="0" lvl="0" indent="0">
              <a:buNone/>
            </a:pPr>
            <a:endParaRPr lang="en-US" sz="1000" b="1" dirty="0">
              <a:solidFill>
                <a:srgbClr val="16714A"/>
              </a:solidFill>
              <a:latin typeface="Aptos" panose="020B0004020202020204" pitchFamily="34" charset="0"/>
            </a:endParaRPr>
          </a:p>
          <a:p>
            <a:r>
              <a:rPr lang="en-US" sz="1800" b="1" dirty="0">
                <a:solidFill>
                  <a:srgbClr val="16714A"/>
                </a:solidFill>
                <a:latin typeface="Aptos" panose="020B0004020202020204" pitchFamily="34" charset="0"/>
              </a:rPr>
              <a:t>Reestablished FOI structures (PIOs  &amp; Internal Information Request Review Bodies) across 20 Ministries, Agencies and Commissions to guarantee public access to information.</a:t>
            </a:r>
          </a:p>
          <a:p>
            <a:endParaRPr lang="en-US" sz="1800" b="1" dirty="0">
              <a:solidFill>
                <a:srgbClr val="16714A"/>
              </a:solidFill>
              <a:latin typeface="Aptos" panose="020B0004020202020204" pitchFamily="34" charset="0"/>
            </a:endParaRPr>
          </a:p>
          <a:p>
            <a:pPr marL="342900" lvl="0" indent="-342900">
              <a:buFont typeface="Arial" panose="020B0604020202020204" pitchFamily="34" charset="0"/>
              <a:buChar char="•"/>
            </a:pPr>
            <a:r>
              <a:rPr lang="en-US" sz="1800" b="1" dirty="0">
                <a:solidFill>
                  <a:srgbClr val="16714A"/>
                </a:solidFill>
                <a:latin typeface="Aptos" panose="020B0004020202020204" pitchFamily="34" charset="0"/>
              </a:rPr>
              <a:t>Strengthened FOI compliance, monitoring, scoring, reporting, complaints, appeals, mediation, and adjudication systems and tools for receiving, logging, tracking, reviewing, processing, and reporting FOI requests and resolving access-to-information disputes.</a:t>
            </a:r>
          </a:p>
          <a:p>
            <a:pPr marL="0" lvl="0" indent="0">
              <a:buNone/>
            </a:pPr>
            <a:endParaRPr lang="en-US" sz="1800" b="1" dirty="0">
              <a:solidFill>
                <a:srgbClr val="16714A"/>
              </a:solidFill>
              <a:latin typeface="Aptos" panose="020B0004020202020204" pitchFamily="34" charset="0"/>
            </a:endParaRPr>
          </a:p>
          <a:p>
            <a:pPr marL="342900" lvl="0" indent="-342900">
              <a:buFont typeface="Arial" panose="020B0604020202020204" pitchFamily="34" charset="0"/>
              <a:buChar char="•"/>
            </a:pPr>
            <a:r>
              <a:rPr lang="en-US" sz="1800" b="1" dirty="0">
                <a:solidFill>
                  <a:srgbClr val="16714A"/>
                </a:solidFill>
                <a:latin typeface="Aptos" panose="020B0004020202020204" pitchFamily="34" charset="0"/>
              </a:rPr>
              <a:t>Advanced proactive disclosure and institutional transparency through engagement with public institutions on publication of information required under the FOI framework.</a:t>
            </a:r>
          </a:p>
          <a:p>
            <a:endParaRPr lang="en-US" sz="1800" dirty="0"/>
          </a:p>
          <a:p>
            <a:endParaRPr lang="en-US" sz="1800" dirty="0"/>
          </a:p>
          <a:p>
            <a:endParaRPr lang="en-US" sz="1800" dirty="0"/>
          </a:p>
        </p:txBody>
      </p:sp>
    </p:spTree>
    <p:extLst>
      <p:ext uri="{BB962C8B-B14F-4D97-AF65-F5344CB8AC3E}">
        <p14:creationId xmlns:p14="http://schemas.microsoft.com/office/powerpoint/2010/main" val="1872095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9FC97-FFFD-73FE-78C4-9181D823E7A1}"/>
              </a:ext>
            </a:extLst>
          </p:cNvPr>
          <p:cNvSpPr>
            <a:spLocks noGrp="1"/>
          </p:cNvSpPr>
          <p:nvPr>
            <p:ph type="title"/>
          </p:nvPr>
        </p:nvSpPr>
        <p:spPr/>
        <p:txBody>
          <a:bodyPr/>
          <a:lstStyle/>
          <a:p>
            <a:r>
              <a:rPr lang="en-US" dirty="0"/>
              <a:t>Liberia</a:t>
            </a:r>
          </a:p>
        </p:txBody>
      </p:sp>
      <p:sp>
        <p:nvSpPr>
          <p:cNvPr id="3" name="Content Placeholder 2">
            <a:extLst>
              <a:ext uri="{FF2B5EF4-FFF2-40B4-BE49-F238E27FC236}">
                <a16:creationId xmlns:a16="http://schemas.microsoft.com/office/drawing/2014/main" id="{5690D541-132F-E08E-28FA-921E5C037A7F}"/>
              </a:ext>
            </a:extLst>
          </p:cNvPr>
          <p:cNvSpPr>
            <a:spLocks noGrp="1"/>
          </p:cNvSpPr>
          <p:nvPr>
            <p:ph sz="quarter" idx="10"/>
          </p:nvPr>
        </p:nvSpPr>
        <p:spPr/>
        <p:txBody>
          <a:bodyPr/>
          <a:lstStyle/>
          <a:p>
            <a:r>
              <a:rPr lang="en-US" b="1" dirty="0">
                <a:solidFill>
                  <a:srgbClr val="16714A"/>
                </a:solidFill>
                <a:latin typeface="Aptos" panose="020B0004020202020204" pitchFamily="34" charset="0"/>
              </a:rPr>
              <a:t>Strengthened collaboration with civil society organizations through joint awareness, ATI compliance, integrity-building, and anti-corruption initiatives for public institutions</a:t>
            </a:r>
          </a:p>
          <a:p>
            <a:r>
              <a:rPr lang="en-US" b="1" dirty="0">
                <a:solidFill>
                  <a:srgbClr val="16714A"/>
                </a:solidFill>
                <a:latin typeface="Aptos" panose="020B0004020202020204" pitchFamily="34" charset="0"/>
              </a:rPr>
              <a:t>Supported the passage of the country’s Personal Data Protection and Privacy Act of 2024, expanding the Independent information Commission’s mandate as Liberia’s Data Protection Authority. Developed a Five-Year Strategic Plan as the roadmap for the effective implementation of the Personal Data Protection and Privacy law.</a:t>
            </a:r>
          </a:p>
          <a:p>
            <a:endParaRPr lang="en-US" b="1" dirty="0">
              <a:solidFill>
                <a:srgbClr val="16714A"/>
              </a:solidFill>
              <a:latin typeface="Aptos" panose="020B0004020202020204" pitchFamily="34" charset="0"/>
            </a:endParaRPr>
          </a:p>
          <a:p>
            <a:endParaRPr lang="en-US" dirty="0"/>
          </a:p>
        </p:txBody>
      </p:sp>
    </p:spTree>
    <p:extLst>
      <p:ext uri="{BB962C8B-B14F-4D97-AF65-F5344CB8AC3E}">
        <p14:creationId xmlns:p14="http://schemas.microsoft.com/office/powerpoint/2010/main" val="1332718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81200" y="2857500"/>
            <a:ext cx="8229600" cy="1143000"/>
          </a:xfrm>
        </p:spPr>
        <p:txBody>
          <a:bodyPr/>
          <a:lstStyle/>
          <a:p>
            <a:pPr algn="ctr" eaLnBrk="0" hangingPunct="0">
              <a:buClr>
                <a:srgbClr val="AFAFAF"/>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chemeClr val="bg1"/>
                </a:solidFill>
                <a:latin typeface="Arial" pitchFamily="34" charset="0"/>
                <a:cs typeface="Arial" pitchFamily="34" charset="0"/>
              </a:rPr>
              <a:t>Thank you…</a:t>
            </a:r>
            <a:endParaRPr lang="en-GB" sz="36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517919703"/>
      </p:ext>
    </p:extLst>
  </p:cSld>
  <p:clrMapOvr>
    <a:masterClrMapping/>
  </p:clrMapOvr>
</p:sld>
</file>

<file path=ppt/theme/theme1.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27626</TotalTime>
  <Words>2525</Words>
  <Application>Microsoft Office PowerPoint</Application>
  <PresentationFormat>Widescreen</PresentationFormat>
  <Paragraphs>152</Paragraphs>
  <Slides>19</Slides>
  <Notes>2</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19</vt:i4>
      </vt:variant>
    </vt:vector>
  </HeadingPairs>
  <TitlesOfParts>
    <vt:vector size="27" baseType="lpstr">
      <vt:lpstr>Aptos</vt:lpstr>
      <vt:lpstr>Arial</vt:lpstr>
      <vt:lpstr>Calibri</vt:lpstr>
      <vt:lpstr>6_Office Theme</vt:lpstr>
      <vt:lpstr>9_Office Theme</vt:lpstr>
      <vt:lpstr>10_Office Theme</vt:lpstr>
      <vt:lpstr>11_Office Theme</vt:lpstr>
      <vt:lpstr>12_Office Theme</vt:lpstr>
      <vt:lpstr>PowerPoint Presentation</vt:lpstr>
      <vt:lpstr>South Africa</vt:lpstr>
      <vt:lpstr>…South Africa</vt:lpstr>
      <vt:lpstr>Malawi</vt:lpstr>
      <vt:lpstr>…Malawi</vt:lpstr>
      <vt:lpstr>Sierra Leone</vt:lpstr>
      <vt:lpstr>Kenya</vt:lpstr>
      <vt:lpstr>…Kenya</vt:lpstr>
      <vt:lpstr>…Kenya</vt:lpstr>
      <vt:lpstr>…Kenya</vt:lpstr>
      <vt:lpstr>Ghana</vt:lpstr>
      <vt:lpstr>…Ghana</vt:lpstr>
      <vt:lpstr>…Ghana</vt:lpstr>
      <vt:lpstr>…Ghana</vt:lpstr>
      <vt:lpstr>…Morocco</vt:lpstr>
      <vt:lpstr>…Morocco</vt:lpstr>
      <vt:lpstr>Liberia </vt:lpstr>
      <vt:lpstr>Liberia</vt:lpstr>
      <vt:lpstr>Thank you…</vt:lpstr>
    </vt:vector>
  </TitlesOfParts>
  <Company>CSIR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Ndumiso Cingo</dc:creator>
  <cp:lastModifiedBy>Joash T. Hodges</cp:lastModifiedBy>
  <cp:revision>1361</cp:revision>
  <cp:lastPrinted>2020-02-07T12:20:52Z</cp:lastPrinted>
  <dcterms:created xsi:type="dcterms:W3CDTF">2018-07-05T10:54:25Z</dcterms:created>
  <dcterms:modified xsi:type="dcterms:W3CDTF">2026-09-30T05:37:35Z</dcterms:modified>
</cp:coreProperties>
</file>